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com/help/article/3176/privacy-policy-for-the-united-stat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fruitful evening to everyone, we are team Musafir and today, we are here to present our </a:t>
            </a:r>
            <a:r>
              <a:rPr lang="en"/>
              <a:t>project</a:t>
            </a:r>
            <a:r>
              <a:rPr lang="en"/>
              <a:t> Airbnb. First I would like to take this opportunity to thank our professor for being there </a:t>
            </a:r>
            <a:r>
              <a:rPr lang="en"/>
              <a:t>throughout</a:t>
            </a:r>
            <a:r>
              <a:rPr lang="en"/>
              <a:t> the journey to guide and support 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29d29725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29d29725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Pratik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e532b1f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e532b1f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Jhaanvi(2:15)</a:t>
            </a:r>
            <a:endParaRPr sz="1000"/>
          </a:p>
          <a:p>
            <a:pPr indent="0" lvl="0" marL="0" rtl="0" algn="l">
              <a:spcBef>
                <a:spcPts val="0"/>
              </a:spcBef>
              <a:spcAft>
                <a:spcPts val="0"/>
              </a:spcAft>
              <a:buClr>
                <a:schemeClr val="dk1"/>
              </a:buClr>
              <a:buSzPts val="1100"/>
              <a:buFont typeface="Arial"/>
              <a:buNone/>
            </a:pPr>
            <a:r>
              <a:t/>
            </a:r>
            <a:endParaRPr sz="1000" u="sng">
              <a:solidFill>
                <a:srgbClr val="181818"/>
              </a:solidFill>
            </a:endParaRPr>
          </a:p>
          <a:p>
            <a:pPr indent="0" lvl="0" marL="0" rtl="0" algn="l">
              <a:spcBef>
                <a:spcPts val="0"/>
              </a:spcBef>
              <a:spcAft>
                <a:spcPts val="0"/>
              </a:spcAft>
              <a:buClr>
                <a:schemeClr val="dk1"/>
              </a:buClr>
              <a:buSzPts val="1100"/>
              <a:buFont typeface="Arial"/>
              <a:buNone/>
            </a:pPr>
            <a:r>
              <a:rPr lang="en" sz="1000" u="sng">
                <a:solidFill>
                  <a:srgbClr val="181818"/>
                </a:solidFill>
              </a:rPr>
              <a:t>In the gap analysis</a:t>
            </a:r>
            <a:endParaRPr sz="1000">
              <a:solidFill>
                <a:srgbClr val="181818"/>
              </a:solidFill>
            </a:endParaRPr>
          </a:p>
          <a:p>
            <a:pPr indent="0" lvl="0" marL="0" rtl="0" algn="l">
              <a:spcBef>
                <a:spcPts val="0"/>
              </a:spcBef>
              <a:spcAft>
                <a:spcPts val="0"/>
              </a:spcAft>
              <a:buClr>
                <a:schemeClr val="dk1"/>
              </a:buClr>
              <a:buSzPts val="1100"/>
              <a:buFont typeface="Arial"/>
              <a:buNone/>
            </a:pPr>
            <a:r>
              <a:rPr lang="en" sz="1000">
                <a:solidFill>
                  <a:srgbClr val="181818"/>
                </a:solidFill>
              </a:rPr>
              <a:t>As discussed before as well, From having no custom search options we are now going to provide personalized information, where virtual assistant can answer questions regarding nearby locations</a:t>
            </a:r>
            <a:endParaRPr sz="1000">
              <a:solidFill>
                <a:srgbClr val="181818"/>
              </a:solidFill>
            </a:endParaRPr>
          </a:p>
          <a:p>
            <a:pPr indent="0" lvl="0" marL="0" rtl="0" algn="l">
              <a:spcBef>
                <a:spcPts val="0"/>
              </a:spcBef>
              <a:spcAft>
                <a:spcPts val="0"/>
              </a:spcAft>
              <a:buClr>
                <a:schemeClr val="dk1"/>
              </a:buClr>
              <a:buSzPts val="1100"/>
              <a:buFont typeface="Arial"/>
              <a:buNone/>
            </a:pPr>
            <a:r>
              <a:rPr lang="en" sz="1000">
                <a:solidFill>
                  <a:srgbClr val="181818"/>
                </a:solidFill>
              </a:rPr>
              <a:t>And we believe this would lead us from our current state which is increased customer support hours or backlog, average user experience and delayed response time to decrease in in customer support tickets backlog, improved customer experience and instant responses</a:t>
            </a:r>
            <a:endParaRPr sz="1000">
              <a:solidFill>
                <a:srgbClr val="181818"/>
              </a:solidFill>
            </a:endParaRPr>
          </a:p>
          <a:p>
            <a:pPr indent="0" lvl="0" marL="0" rtl="0" algn="l">
              <a:spcBef>
                <a:spcPts val="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29d29725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29d29725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Jhaanvi</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a:solidFill>
                  <a:srgbClr val="202124"/>
                </a:solidFill>
                <a:highlight>
                  <a:srgbClr val="FFFFFF"/>
                </a:highlight>
              </a:rPr>
              <a:t>Talking about the competitors, The two main competitors of airbnb are Vrbo and Glamping hub. Vrbo offers stand-alone vacation homes only and does not offer “shared” spaces like private rooms or more unusual options like campsites while .Glamping Hub provides peer-to-peer rentals similar to VRBO and Airbnb but Unlike these sites,Glamping Hub rentals is all about unique </a:t>
            </a:r>
            <a:r>
              <a:rPr lang="en">
                <a:solidFill>
                  <a:srgbClr val="202124"/>
                </a:solidFill>
                <a:highlight>
                  <a:srgbClr val="FFFFFF"/>
                </a:highlight>
              </a:rPr>
              <a:t>accommodations</a:t>
            </a:r>
            <a:r>
              <a:rPr lang="en">
                <a:solidFill>
                  <a:srgbClr val="202124"/>
                </a:solidFill>
                <a:highlight>
                  <a:srgbClr val="FFFFFF"/>
                </a:highlight>
              </a:rPr>
              <a:t> in nature. Airbnb offers all three stand-alone vacation homes as well as shared spaces and even hotel rooms.</a:t>
            </a:r>
            <a:endParaRPr>
              <a:solidFill>
                <a:srgbClr val="202124"/>
              </a:solidFill>
              <a:highlight>
                <a:srgbClr val="FFFFFF"/>
              </a:highlight>
            </a:endParaRPr>
          </a:p>
          <a:p>
            <a:pPr indent="0" lvl="0" marL="0" rtl="0" algn="l">
              <a:spcBef>
                <a:spcPts val="0"/>
              </a:spcBef>
              <a:spcAft>
                <a:spcPts val="0"/>
              </a:spcAft>
              <a:buNone/>
            </a:pPr>
            <a:r>
              <a:t/>
            </a:r>
            <a:endParaRPr>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7ad0ea2a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7ad0ea2a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Jhaanvi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1)Talking about the strategic advantage , Vrbo  has a “ nearby activities” feature but no voice assistant and Glamping Hub currently has no </a:t>
            </a:r>
            <a:r>
              <a:rPr lang="en"/>
              <a:t>functionality</a:t>
            </a:r>
            <a:r>
              <a:rPr lang="en"/>
              <a:t> to check what’s nearby the </a:t>
            </a:r>
            <a:r>
              <a:rPr lang="en"/>
              <a:t>property</a:t>
            </a:r>
            <a:endParaRPr/>
          </a:p>
          <a:p>
            <a:pPr indent="0" lvl="0" marL="0" rtl="0" algn="l">
              <a:spcBef>
                <a:spcPts val="0"/>
              </a:spcBef>
              <a:spcAft>
                <a:spcPts val="0"/>
              </a:spcAft>
              <a:buNone/>
            </a:pPr>
            <a:r>
              <a:rPr lang="en"/>
              <a:t>2) so </a:t>
            </a:r>
            <a:r>
              <a:rPr lang="en"/>
              <a:t>To gain a competitive advantage, we plan to integrate conversational  AI</a:t>
            </a:r>
            <a:r>
              <a:rPr lang="en">
                <a:solidFill>
                  <a:schemeClr val="dk1"/>
                </a:solidFill>
              </a:rPr>
              <a:t> suggesting what’s nearby </a:t>
            </a:r>
            <a:r>
              <a:rPr lang="en"/>
              <a:t>which will make airbnb perfect place for guests who don’t want to spend a lot of their time researching the best deals which in turn can help us in increasing  overall property bookings and enhancing customer engagement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29d29725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29d29725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Jhaanvi</a:t>
            </a:r>
            <a:endParaRPr>
              <a:solidFill>
                <a:schemeClr val="dk1"/>
              </a:solidFill>
            </a:endParaRPr>
          </a:p>
          <a:p>
            <a:pPr indent="-298450" lvl="0" marL="457200" rtl="0" algn="l">
              <a:spcBef>
                <a:spcPts val="0"/>
              </a:spcBef>
              <a:spcAft>
                <a:spcPts val="0"/>
              </a:spcAft>
              <a:buSzPts val="1100"/>
              <a:buAutoNum type="arabicParenR"/>
            </a:pPr>
            <a:r>
              <a:rPr lang="en"/>
              <a:t>This is the roadmap for </a:t>
            </a:r>
            <a:r>
              <a:rPr lang="en"/>
              <a:t>introducing</a:t>
            </a:r>
            <a:r>
              <a:rPr lang="en"/>
              <a:t> </a:t>
            </a:r>
            <a:r>
              <a:rPr lang="en"/>
              <a:t>conversational</a:t>
            </a:r>
            <a:r>
              <a:rPr lang="en"/>
              <a:t> AI into the ecosystem. </a:t>
            </a:r>
            <a:endParaRPr/>
          </a:p>
          <a:p>
            <a:pPr indent="0" lvl="0" marL="457200" rtl="0" algn="l">
              <a:spcBef>
                <a:spcPts val="0"/>
              </a:spcBef>
              <a:spcAft>
                <a:spcPts val="0"/>
              </a:spcAft>
              <a:buNone/>
            </a:pPr>
            <a:r>
              <a:rPr lang="en"/>
              <a:t> the initial focus is on requirement gathering and development of use cases followed by designing</a:t>
            </a:r>
            <a:r>
              <a:rPr lang="en">
                <a:solidFill>
                  <a:schemeClr val="dk1"/>
                </a:solidFill>
              </a:rPr>
              <a:t> the conversation flow structure (for eg booking a stay, and customer queries like how far is starbucks from the listing). Simultaneously we are also integrating google speech API on airbnb app for converting text to speech and speech to text.</a:t>
            </a:r>
            <a:endParaRPr>
              <a:solidFill>
                <a:schemeClr val="dk1"/>
              </a:solidFill>
            </a:endParaRPr>
          </a:p>
          <a:p>
            <a:pPr indent="0" lvl="0" marL="457200" rtl="0" algn="l">
              <a:spcBef>
                <a:spcPts val="0"/>
              </a:spcBef>
              <a:spcAft>
                <a:spcPts val="0"/>
              </a:spcAft>
              <a:buNone/>
            </a:pPr>
            <a:r>
              <a:rPr lang="en">
                <a:solidFill>
                  <a:schemeClr val="dk1"/>
                </a:solidFill>
              </a:rPr>
              <a:t>Next in the line is creating chatbot persona as per company styling, and for the development we would be creating virtual agents in google dialog flow for the use cases defined. For each development module</a:t>
            </a:r>
            <a:r>
              <a:rPr baseline="-25000" lang="en">
                <a:solidFill>
                  <a:schemeClr val="dk1"/>
                </a:solidFill>
              </a:rPr>
              <a:t>,</a:t>
            </a:r>
            <a:r>
              <a:rPr lang="en">
                <a:solidFill>
                  <a:schemeClr val="dk1"/>
                </a:solidFill>
              </a:rPr>
              <a:t> we perform a unit testing, in the end we integrate everything in the testing environment to perform end to end testing. Once validated, it is deployed in production environment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c975358d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c975358d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88e2d5821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288e2d5821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Amey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Review 2nd </a:t>
            </a:r>
            <a:r>
              <a:rPr lang="en"/>
              <a:t>point</a:t>
            </a:r>
            <a:endParaRPr/>
          </a:p>
          <a:p>
            <a:pPr indent="0" lvl="0" marL="0" rtl="0" algn="l">
              <a:lnSpc>
                <a:spcPct val="100000"/>
              </a:lnSpc>
              <a:spcBef>
                <a:spcPts val="0"/>
              </a:spcBef>
              <a:spcAft>
                <a:spcPts val="0"/>
              </a:spcAft>
              <a:buSzPts val="1100"/>
              <a:buNone/>
            </a:pPr>
            <a:r>
              <a:rPr lang="en"/>
              <a:t>Icons and structure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CCP and GDPR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Amey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c975358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c975358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Amey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c675429c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1c675429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Surbhi</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181818"/>
                </a:solidFill>
                <a:latin typeface="Assistant"/>
                <a:ea typeface="Assistant"/>
                <a:cs typeface="Assistant"/>
                <a:sym typeface="Assistant"/>
              </a:rPr>
              <a:t>With Intelligent Systems, comes risks. </a:t>
            </a:r>
            <a:r>
              <a:rPr lang="en" sz="1350">
                <a:solidFill>
                  <a:srgbClr val="1C1D1E"/>
                </a:solidFill>
                <a:highlight>
                  <a:srgbClr val="F4F4F4"/>
                </a:highlight>
              </a:rPr>
              <a:t>As technology advances, and it always will, organizations need to be aware of the important steps in mitigating risks. Let’s see what risks the planned Chatbot might pose the systems and ways we can mitigate it.</a:t>
            </a:r>
            <a:endParaRPr sz="1350">
              <a:solidFill>
                <a:srgbClr val="1C1D1E"/>
              </a:solidFill>
              <a:highlight>
                <a:srgbClr val="F4F4F4"/>
              </a:highlight>
            </a:endParaRPr>
          </a:p>
          <a:p>
            <a:pPr indent="0" lvl="0" marL="0" rtl="0" algn="l">
              <a:spcBef>
                <a:spcPts val="0"/>
              </a:spcBef>
              <a:spcAft>
                <a:spcPts val="0"/>
              </a:spcAft>
              <a:buClr>
                <a:schemeClr val="dk1"/>
              </a:buClr>
              <a:buSzPts val="1100"/>
              <a:buFont typeface="Arial"/>
              <a:buNone/>
            </a:pPr>
            <a:r>
              <a:rPr lang="en" sz="1350">
                <a:solidFill>
                  <a:srgbClr val="1C1D1E"/>
                </a:solidFill>
                <a:highlight>
                  <a:srgbClr val="F4F4F4"/>
                </a:highlight>
              </a:rPr>
              <a:t>1)DATA Privacy: Which is of a huge concern for the customer as well as the organisation. To mitigate this we can do a e-e encryption or send </a:t>
            </a:r>
            <a:r>
              <a:rPr lang="en" sz="1200">
                <a:solidFill>
                  <a:srgbClr val="181818"/>
                </a:solidFill>
                <a:latin typeface="Assistant"/>
                <a:ea typeface="Assistant"/>
                <a:cs typeface="Assistant"/>
                <a:sym typeface="Assistant"/>
              </a:rPr>
              <a:t>Messages containing Personally Identifiable Information (PII) are automatically desensitized after the chat session ends</a:t>
            </a:r>
            <a:endParaRPr sz="1200">
              <a:solidFill>
                <a:srgbClr val="181818"/>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1200">
                <a:solidFill>
                  <a:srgbClr val="181818"/>
                </a:solidFill>
                <a:latin typeface="Assistant"/>
                <a:ea typeface="Assistant"/>
                <a:cs typeface="Assistant"/>
                <a:sym typeface="Assistant"/>
              </a:rPr>
              <a:t>2)Security: this can be handled by using tokens FOR AUTHENTICATIONS and API GATEWAY TO MONITOR API TRAFFIC. 3) Yes I know it is a high risk Financial investment for the investors as there are plethora of chatbots in the market which are not well tested. To mitigate this we can choose a established vendor</a:t>
            </a:r>
            <a:endParaRPr sz="1200">
              <a:solidFill>
                <a:srgbClr val="181818"/>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t/>
            </a:r>
            <a:endParaRPr sz="1200">
              <a:solidFill>
                <a:srgbClr val="181818"/>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8d3b44f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d3b44f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My name is Anjali and I will walk you through the company’s profile. Airbnb is a web platform where users can host the travelers by </a:t>
            </a:r>
            <a:r>
              <a:rPr lang="en">
                <a:solidFill>
                  <a:schemeClr val="dk1"/>
                </a:solidFill>
              </a:rPr>
              <a:t>providing</a:t>
            </a:r>
            <a:r>
              <a:rPr lang="en">
                <a:solidFill>
                  <a:schemeClr val="dk1"/>
                </a:solidFill>
              </a:rPr>
              <a:t> their spaces.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caafed34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2caafed34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Surbhi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Policies and Regulation on the state level followed by Airbnb are:</a:t>
            </a:r>
            <a:endParaRPr/>
          </a:p>
          <a:p>
            <a:pPr indent="0" lvl="0" marL="0" rtl="0" algn="l">
              <a:spcBef>
                <a:spcPts val="0"/>
              </a:spcBef>
              <a:spcAft>
                <a:spcPts val="0"/>
              </a:spcAft>
              <a:buClr>
                <a:schemeClr val="dk1"/>
              </a:buClr>
              <a:buSzPts val="1100"/>
              <a:buFont typeface="Arial"/>
              <a:buNone/>
            </a:pPr>
            <a:r>
              <a:rPr lang="en"/>
              <a:t>CALIFORNIA CONSUMER PRIAVCY ACT. AIRBNB WILL NOT SHARE ANY PERSONAL INFORMATION ABOUT CONSTUMOR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Privacy policy included:contact info,account,profile information will be taken from customer.</a:t>
            </a:r>
            <a:endParaRPr/>
          </a:p>
          <a:p>
            <a:pPr indent="0" lvl="0" marL="0" rtl="0" algn="l">
              <a:spcBef>
                <a:spcPts val="0"/>
              </a:spcBef>
              <a:spcAft>
                <a:spcPts val="0"/>
              </a:spcAft>
              <a:buClr>
                <a:schemeClr val="dk1"/>
              </a:buClr>
              <a:buSzPts val="1100"/>
              <a:buFont typeface="Arial"/>
              <a:buNone/>
            </a:pPr>
            <a:r>
              <a:rPr lang="en"/>
              <a:t>Customer </a:t>
            </a:r>
            <a:r>
              <a:rPr lang="en"/>
              <a:t>chooses</a:t>
            </a:r>
            <a:r>
              <a:rPr lang="en"/>
              <a:t> to give the other additional information</a:t>
            </a:r>
            <a:endParaRPr/>
          </a:p>
          <a:p>
            <a:pPr indent="0" lvl="0" marL="0" rtl="0" algn="l">
              <a:spcBef>
                <a:spcPts val="0"/>
              </a:spcBef>
              <a:spcAft>
                <a:spcPts val="0"/>
              </a:spcAft>
              <a:buClr>
                <a:schemeClr val="dk1"/>
              </a:buClr>
              <a:buSzPts val="1100"/>
              <a:buFont typeface="Arial"/>
              <a:buNone/>
            </a:pPr>
            <a:r>
              <a:rPr lang="en"/>
              <a:t>Information that will be automatically collected included geolocation,logscookies</a:t>
            </a:r>
            <a:endParaRPr/>
          </a:p>
          <a:p>
            <a:pPr indent="0" lvl="0" marL="0" rtl="0" algn="l">
              <a:spcBef>
                <a:spcPts val="0"/>
              </a:spcBef>
              <a:spcAft>
                <a:spcPts val="0"/>
              </a:spcAft>
              <a:buClr>
                <a:schemeClr val="dk1"/>
              </a:buClr>
              <a:buSzPts val="1100"/>
              <a:buFont typeface="Arial"/>
              <a:buNone/>
            </a:pPr>
            <a:r>
              <a:rPr lang="en"/>
              <a:t>Personal information can be collected from third party.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000">
                <a:solidFill>
                  <a:srgbClr val="181818"/>
                </a:solidFill>
                <a:uFill>
                  <a:noFill/>
                </a:uFill>
                <a:latin typeface="Assistant"/>
                <a:ea typeface="Assistant"/>
                <a:cs typeface="Assistant"/>
                <a:sym typeface="Assistant"/>
                <a:hlinkClick r:id="rId2">
                  <a:extLst>
                    <a:ext uri="{A12FA001-AC4F-418D-AE19-62706E023703}">
                      <ahyp:hlinkClr val="tx"/>
                    </a:ext>
                  </a:extLst>
                </a:hlinkClick>
              </a:rPr>
              <a:t>https://www.airbnb.com/help/article/3176/privacy-policy-for-the-united-states</a:t>
            </a:r>
            <a:endParaRPr sz="1000">
              <a:solidFill>
                <a:srgbClr val="181818"/>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1000">
                <a:solidFill>
                  <a:srgbClr val="181818"/>
                </a:solidFill>
                <a:latin typeface="Assistant"/>
                <a:ea typeface="Assistant"/>
                <a:cs typeface="Assistant"/>
                <a:sym typeface="Assistant"/>
              </a:rPr>
              <a:t>https://www.airbnb.com/help/article/2863/california-and-vermont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Surbhi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internal and external analysis that needs to be done for the chatbot includes: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Going through the revenue report and customer metric in detail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External included reviews from different websites and extracting the sentiments from user.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Using both internal and external sources we will be doing the analysis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cc48997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cc48997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here are some conclusions which we have drawn with the help of it. Some of the current problems in the company are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e334dbf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e334dbf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Resources required to implement the chatbot are: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Human Workforce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Technology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and money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e8f640f8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e8f640f8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Pratik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To overcome these challenges, we are proposing the inclusion of a Like like conversational AI / Virtual Assistant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e8f640f8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2e8f640f8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Pratik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e334dbf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e334dbf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Surbhi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9293645a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9293645a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facts and figures related to the company. Airbnb has access to 6+ million unique places, in 81,000 </a:t>
            </a:r>
            <a:r>
              <a:rPr lang="en"/>
              <a:t>cities</a:t>
            </a:r>
            <a:r>
              <a:rPr lang="en"/>
              <a:t> and 191 countries..</a:t>
            </a:r>
            <a:endParaRPr/>
          </a:p>
          <a:p>
            <a:pPr indent="0" lvl="0" marL="0" rtl="0" algn="l">
              <a:spcBef>
                <a:spcPts val="0"/>
              </a:spcBef>
              <a:spcAft>
                <a:spcPts val="0"/>
              </a:spcAft>
              <a:buNone/>
            </a:pPr>
            <a:r>
              <a:rPr lang="en"/>
              <a:t>It also has access to 1000+ markets around the world and has already </a:t>
            </a:r>
            <a:r>
              <a:rPr lang="en"/>
              <a:t>welcomed</a:t>
            </a:r>
            <a:r>
              <a:rPr lang="en"/>
              <a:t> 1B+ guest arrivals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e3c94589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e3c94589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a wordcloud which we have drawn with the help of reviews taken from reddit, quora and google.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8897d7f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8897d7f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here are some conclusions which we have drawn with the help of it. Some of the current problems in the company are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9293645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9293645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Pratik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To overcome these challenges, we are proposing the inclusion of a Like like conversational AI / Virtual Assistant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9293645a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9293645a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Pratik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Vrbo already has a “whats nearby” feature. To bridge the gap and get a strategic advantage over the competitors, we plan to integrate conver Ai/voice assistants</a:t>
            </a:r>
            <a:r>
              <a:rPr lang="en">
                <a:solidFill>
                  <a:schemeClr val="dk1"/>
                </a:solidFill>
              </a:rPr>
              <a:t> suggesting what’s nearby </a:t>
            </a:r>
            <a:r>
              <a:rPr lang="en"/>
              <a:t>which will make airbnb perfect place for guests who don’t want to spend a lot of their time researching the best deals. Also If the owner unexpectedly cancels your reservation within 30 days of your stay, the assistant will help you find a comparable property.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58897d7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58897d7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Pratik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To overcome these challenges, we are proposing the inclusion of a Like like conversational AI / Virtual Assistant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Pratik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9" name="Shape 9"/>
        <p:cNvGrpSpPr/>
        <p:nvPr/>
      </p:nvGrpSpPr>
      <p:grpSpPr>
        <a:xfrm>
          <a:off x="0" y="0"/>
          <a:ext cx="0" cy="0"/>
          <a:chOff x="0" y="0"/>
          <a:chExt cx="0" cy="0"/>
        </a:xfrm>
      </p:grpSpPr>
      <p:sp>
        <p:nvSpPr>
          <p:cNvPr id="10" name="Google Shape;10;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1" name="Google Shape;11;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a:buNone/>
              <a:defRPr sz="3000">
                <a:solidFill>
                  <a:schemeClr val="lt1"/>
                </a:solidFill>
                <a:latin typeface="Nunito Sans"/>
                <a:ea typeface="Nunito Sans"/>
                <a:cs typeface="Nunito Sans"/>
                <a:sym typeface="Nunito Sans"/>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2" name="Google Shape;12;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92" name="Shape 92"/>
        <p:cNvGrpSpPr/>
        <p:nvPr/>
      </p:nvGrpSpPr>
      <p:grpSpPr>
        <a:xfrm>
          <a:off x="0" y="0"/>
          <a:ext cx="0" cy="0"/>
          <a:chOff x="0" y="0"/>
          <a:chExt cx="0" cy="0"/>
        </a:xfrm>
      </p:grpSpPr>
      <p:sp>
        <p:nvSpPr>
          <p:cNvPr id="93" name="Google Shape;9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94" name="Google Shape;9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95" name="Shape 95"/>
        <p:cNvGrpSpPr/>
        <p:nvPr/>
      </p:nvGrpSpPr>
      <p:grpSpPr>
        <a:xfrm>
          <a:off x="0" y="0"/>
          <a:ext cx="0" cy="0"/>
          <a:chOff x="0" y="0"/>
          <a:chExt cx="0" cy="0"/>
        </a:xfrm>
      </p:grpSpPr>
      <p:sp>
        <p:nvSpPr>
          <p:cNvPr id="96" name="Google Shape;96;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97" name="Google Shape;9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98" name="Shape 98"/>
        <p:cNvGrpSpPr/>
        <p:nvPr/>
      </p:nvGrpSpPr>
      <p:grpSpPr>
        <a:xfrm>
          <a:off x="0" y="0"/>
          <a:ext cx="0" cy="0"/>
          <a:chOff x="0" y="0"/>
          <a:chExt cx="0" cy="0"/>
        </a:xfrm>
      </p:grpSpPr>
      <p:sp>
        <p:nvSpPr>
          <p:cNvPr id="99" name="Google Shape;99;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100" name="Google Shape;10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101" name="Shape 101"/>
        <p:cNvGrpSpPr/>
        <p:nvPr/>
      </p:nvGrpSpPr>
      <p:grpSpPr>
        <a:xfrm>
          <a:off x="0" y="0"/>
          <a:ext cx="0" cy="0"/>
          <a:chOff x="0" y="0"/>
          <a:chExt cx="0" cy="0"/>
        </a:xfrm>
      </p:grpSpPr>
      <p:sp>
        <p:nvSpPr>
          <p:cNvPr id="102" name="Google Shape;102;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a:buNone/>
              <a:defRPr b="0" sz="1800">
                <a:solidFill>
                  <a:schemeClr val="dk1"/>
                </a:solidFill>
                <a:latin typeface="Nunito Sans"/>
                <a:ea typeface="Nunito Sans"/>
                <a:cs typeface="Nunito Sans"/>
                <a:sym typeface="Nunito Sans"/>
              </a:defRPr>
            </a:lvl1pPr>
            <a:lvl2pPr lvl="1"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2pPr>
            <a:lvl3pPr lvl="2"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3pPr>
            <a:lvl4pPr lvl="3"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4pPr>
            <a:lvl5pPr lvl="4"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5pPr>
            <a:lvl6pPr lvl="5"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6pPr>
            <a:lvl7pPr lvl="6"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7pPr>
            <a:lvl8pPr lvl="7"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8pPr>
            <a:lvl9pPr lvl="8" rtl="0" algn="r">
              <a:spcBef>
                <a:spcPts val="0"/>
              </a:spcBef>
              <a:spcAft>
                <a:spcPts val="0"/>
              </a:spcAft>
              <a:buClr>
                <a:schemeClr val="dk1"/>
              </a:buClr>
              <a:buSzPts val="1100"/>
              <a:buFont typeface="Nunito Sans"/>
              <a:buNone/>
              <a:defRPr b="0" sz="1100">
                <a:solidFill>
                  <a:schemeClr val="dk1"/>
                </a:solidFill>
                <a:latin typeface="Nunito Sans"/>
                <a:ea typeface="Nunito Sans"/>
                <a:cs typeface="Nunito Sans"/>
                <a:sym typeface="Nunito Sans"/>
              </a:defRPr>
            </a:lvl9pPr>
          </a:lstStyle>
          <a:p/>
        </p:txBody>
      </p:sp>
      <p:sp>
        <p:nvSpPr>
          <p:cNvPr id="105" name="Google Shape;105;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a:buNone/>
              <a:defRPr b="0" sz="1100">
                <a:latin typeface="Assistant"/>
                <a:ea typeface="Assistant"/>
                <a:cs typeface="Assistant"/>
                <a:sym typeface="Assistant"/>
              </a:defRPr>
            </a:lvl1pPr>
            <a:lvl2pPr lvl="1" rtl="0" algn="r">
              <a:spcBef>
                <a:spcPts val="0"/>
              </a:spcBef>
              <a:spcAft>
                <a:spcPts val="0"/>
              </a:spcAft>
              <a:buSzPts val="1100"/>
              <a:buFont typeface="Assistant"/>
              <a:buNone/>
              <a:defRPr b="0" sz="1100">
                <a:latin typeface="Assistant"/>
                <a:ea typeface="Assistant"/>
                <a:cs typeface="Assistant"/>
                <a:sym typeface="Assistant"/>
              </a:defRPr>
            </a:lvl2pPr>
            <a:lvl3pPr lvl="2" rtl="0" algn="r">
              <a:spcBef>
                <a:spcPts val="0"/>
              </a:spcBef>
              <a:spcAft>
                <a:spcPts val="0"/>
              </a:spcAft>
              <a:buSzPts val="1100"/>
              <a:buFont typeface="Assistant"/>
              <a:buNone/>
              <a:defRPr b="0" sz="1100">
                <a:latin typeface="Assistant"/>
                <a:ea typeface="Assistant"/>
                <a:cs typeface="Assistant"/>
                <a:sym typeface="Assistant"/>
              </a:defRPr>
            </a:lvl3pPr>
            <a:lvl4pPr lvl="3" rtl="0" algn="r">
              <a:spcBef>
                <a:spcPts val="0"/>
              </a:spcBef>
              <a:spcAft>
                <a:spcPts val="0"/>
              </a:spcAft>
              <a:buSzPts val="1100"/>
              <a:buFont typeface="Assistant"/>
              <a:buNone/>
              <a:defRPr b="0" sz="1100">
                <a:latin typeface="Assistant"/>
                <a:ea typeface="Assistant"/>
                <a:cs typeface="Assistant"/>
                <a:sym typeface="Assistant"/>
              </a:defRPr>
            </a:lvl4pPr>
            <a:lvl5pPr lvl="4" rtl="0" algn="r">
              <a:spcBef>
                <a:spcPts val="0"/>
              </a:spcBef>
              <a:spcAft>
                <a:spcPts val="0"/>
              </a:spcAft>
              <a:buSzPts val="1100"/>
              <a:buFont typeface="Assistant"/>
              <a:buNone/>
              <a:defRPr b="0" sz="1100">
                <a:latin typeface="Assistant"/>
                <a:ea typeface="Assistant"/>
                <a:cs typeface="Assistant"/>
                <a:sym typeface="Assistant"/>
              </a:defRPr>
            </a:lvl5pPr>
            <a:lvl6pPr lvl="5" rtl="0" algn="r">
              <a:spcBef>
                <a:spcPts val="0"/>
              </a:spcBef>
              <a:spcAft>
                <a:spcPts val="0"/>
              </a:spcAft>
              <a:buSzPts val="1100"/>
              <a:buFont typeface="Assistant"/>
              <a:buNone/>
              <a:defRPr b="0" sz="1100">
                <a:latin typeface="Assistant"/>
                <a:ea typeface="Assistant"/>
                <a:cs typeface="Assistant"/>
                <a:sym typeface="Assistant"/>
              </a:defRPr>
            </a:lvl6pPr>
            <a:lvl7pPr lvl="6" rtl="0" algn="r">
              <a:spcBef>
                <a:spcPts val="0"/>
              </a:spcBef>
              <a:spcAft>
                <a:spcPts val="0"/>
              </a:spcAft>
              <a:buSzPts val="1100"/>
              <a:buFont typeface="Assistant"/>
              <a:buNone/>
              <a:defRPr b="0" sz="1100">
                <a:latin typeface="Assistant"/>
                <a:ea typeface="Assistant"/>
                <a:cs typeface="Assistant"/>
                <a:sym typeface="Assistant"/>
              </a:defRPr>
            </a:lvl7pPr>
            <a:lvl8pPr lvl="7" rtl="0" algn="r">
              <a:spcBef>
                <a:spcPts val="0"/>
              </a:spcBef>
              <a:spcAft>
                <a:spcPts val="0"/>
              </a:spcAft>
              <a:buSzPts val="1100"/>
              <a:buFont typeface="Assistant"/>
              <a:buNone/>
              <a:defRPr b="0" sz="1100">
                <a:latin typeface="Assistant"/>
                <a:ea typeface="Assistant"/>
                <a:cs typeface="Assistant"/>
                <a:sym typeface="Assistant"/>
              </a:defRPr>
            </a:lvl8pPr>
            <a:lvl9pPr lvl="8" rtl="0" algn="r">
              <a:spcBef>
                <a:spcPts val="0"/>
              </a:spcBef>
              <a:spcAft>
                <a:spcPts val="0"/>
              </a:spcAft>
              <a:buSzPts val="1100"/>
              <a:buFont typeface="Assistant"/>
              <a:buNone/>
              <a:defRPr b="0" sz="1100">
                <a:latin typeface="Assistant"/>
                <a:ea typeface="Assistant"/>
                <a:cs typeface="Assistant"/>
                <a:sym typeface="Assistant"/>
              </a:defRPr>
            </a:lvl9pPr>
          </a:lstStyle>
          <a:p/>
        </p:txBody>
      </p:sp>
      <p:sp>
        <p:nvSpPr>
          <p:cNvPr id="106" name="Google Shape;10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107" name="Shape 107"/>
        <p:cNvGrpSpPr/>
        <p:nvPr/>
      </p:nvGrpSpPr>
      <p:grpSpPr>
        <a:xfrm>
          <a:off x="0" y="0"/>
          <a:ext cx="0" cy="0"/>
          <a:chOff x="0" y="0"/>
          <a:chExt cx="0" cy="0"/>
        </a:xfrm>
      </p:grpSpPr>
      <p:sp>
        <p:nvSpPr>
          <p:cNvPr id="108" name="Google Shape;108;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109" name="Google Shape;109;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110" name="Google Shape;110;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111" name="Google Shape;11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112" name="Shape 112"/>
        <p:cNvGrpSpPr/>
        <p:nvPr/>
      </p:nvGrpSpPr>
      <p:grpSpPr>
        <a:xfrm>
          <a:off x="0" y="0"/>
          <a:ext cx="0" cy="0"/>
          <a:chOff x="0" y="0"/>
          <a:chExt cx="0" cy="0"/>
        </a:xfrm>
      </p:grpSpPr>
      <p:grpSp>
        <p:nvGrpSpPr>
          <p:cNvPr id="113" name="Google Shape;113;p16"/>
          <p:cNvGrpSpPr/>
          <p:nvPr/>
        </p:nvGrpSpPr>
        <p:grpSpPr>
          <a:xfrm>
            <a:off x="-6586" y="-192875"/>
            <a:ext cx="9174175" cy="1384272"/>
            <a:chOff x="0" y="-40481"/>
            <a:chExt cx="9144000" cy="1384272"/>
          </a:xfrm>
        </p:grpSpPr>
        <p:sp>
          <p:nvSpPr>
            <p:cNvPr id="114" name="Google Shape;114;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17" name="Google Shape;117;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118" name="Google Shape;11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19" name="Shape 119"/>
        <p:cNvGrpSpPr/>
        <p:nvPr/>
      </p:nvGrpSpPr>
      <p:grpSpPr>
        <a:xfrm>
          <a:off x="0" y="0"/>
          <a:ext cx="0" cy="0"/>
          <a:chOff x="0" y="0"/>
          <a:chExt cx="0" cy="0"/>
        </a:xfrm>
      </p:grpSpPr>
      <p:sp>
        <p:nvSpPr>
          <p:cNvPr id="120" name="Google Shape;12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_1_1">
    <p:spTree>
      <p:nvGrpSpPr>
        <p:cNvPr id="121" name="Shape 121"/>
        <p:cNvGrpSpPr/>
        <p:nvPr/>
      </p:nvGrpSpPr>
      <p:grpSpPr>
        <a:xfrm>
          <a:off x="0" y="0"/>
          <a:ext cx="0" cy="0"/>
          <a:chOff x="0" y="0"/>
          <a:chExt cx="0" cy="0"/>
        </a:xfrm>
      </p:grpSpPr>
      <p:sp>
        <p:nvSpPr>
          <p:cNvPr id="122" name="Google Shape;122;p1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Font typeface="Nunito Sans"/>
              <a:buNone/>
              <a:defRPr b="0" sz="1400">
                <a:latin typeface="Nunito Sans"/>
                <a:ea typeface="Nunito Sans"/>
                <a:cs typeface="Nunito Sans"/>
                <a:sym typeface="Nunito Sans"/>
              </a:defRPr>
            </a:lvl1pPr>
            <a:lvl2pPr lvl="1"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2pPr>
            <a:lvl3pPr lvl="2"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3pPr>
            <a:lvl4pPr lvl="3"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4pPr>
            <a:lvl5pPr lvl="4"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5pPr>
            <a:lvl6pPr lvl="5"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6pPr>
            <a:lvl7pPr lvl="6"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7pPr>
            <a:lvl8pPr lvl="7"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8pPr>
            <a:lvl9pPr lvl="8" rtl="0" algn="r">
              <a:lnSpc>
                <a:spcPct val="100000"/>
              </a:lnSpc>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123" name="Google Shape;123;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4" name="Shape 14"/>
        <p:cNvGrpSpPr/>
        <p:nvPr/>
      </p:nvGrpSpPr>
      <p:grpSpPr>
        <a:xfrm>
          <a:off x="0" y="0"/>
          <a:ext cx="0" cy="0"/>
          <a:chOff x="0" y="0"/>
          <a:chExt cx="0" cy="0"/>
        </a:xfrm>
      </p:grpSpPr>
      <p:sp>
        <p:nvSpPr>
          <p:cNvPr id="15" name="Google Shape;15;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3"/>
          <p:cNvGrpSpPr/>
          <p:nvPr/>
        </p:nvGrpSpPr>
        <p:grpSpPr>
          <a:xfrm>
            <a:off x="-6586" y="-40475"/>
            <a:ext cx="9180576" cy="1384272"/>
            <a:chOff x="0" y="-40481"/>
            <a:chExt cx="9144000" cy="1384272"/>
          </a:xfrm>
        </p:grpSpPr>
        <p:sp>
          <p:nvSpPr>
            <p:cNvPr id="21" name="Google Shape;21;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2" name="Google Shape;32;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3" name="Google Shape;33;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1pPr>
            <a:lvl2pPr lvl="1"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2pPr>
            <a:lvl3pPr lvl="2"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3pPr>
            <a:lvl4pPr lvl="3"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4pPr>
            <a:lvl5pPr lvl="4"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5pPr>
            <a:lvl6pPr lvl="5"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6pPr>
            <a:lvl7pPr lvl="6"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7pPr>
            <a:lvl8pPr lvl="7"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8pPr>
            <a:lvl9pPr lvl="8"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9pPr>
          </a:lstStyle>
          <a:p/>
        </p:txBody>
      </p:sp>
      <p:sp>
        <p:nvSpPr>
          <p:cNvPr id="34" name="Google Shape;34;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5" name="Google Shape;35;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6" name="Google Shape;36;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7" name="Google Shape;37;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8" name="Google Shape;38;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9" name="Google Shape;3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40" name="Shape 40"/>
        <p:cNvGrpSpPr/>
        <p:nvPr/>
      </p:nvGrpSpPr>
      <p:grpSpPr>
        <a:xfrm>
          <a:off x="0" y="0"/>
          <a:ext cx="0" cy="0"/>
          <a:chOff x="0" y="0"/>
          <a:chExt cx="0" cy="0"/>
        </a:xfrm>
      </p:grpSpPr>
      <p:sp>
        <p:nvSpPr>
          <p:cNvPr id="41" name="Google Shape;41;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4" name="Google Shape;44;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a:buNone/>
              <a:defRPr b="0" sz="4800">
                <a:latin typeface="Nunito Sans"/>
                <a:ea typeface="Nunito Sans"/>
                <a:cs typeface="Nunito Sans"/>
                <a:sym typeface="Nunito San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5" name="Google Shape;4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6" name="Shape 46"/>
        <p:cNvGrpSpPr/>
        <p:nvPr/>
      </p:nvGrpSpPr>
      <p:grpSpPr>
        <a:xfrm>
          <a:off x="0" y="0"/>
          <a:ext cx="0" cy="0"/>
          <a:chOff x="0" y="0"/>
          <a:chExt cx="0" cy="0"/>
        </a:xfrm>
      </p:grpSpPr>
      <p:sp>
        <p:nvSpPr>
          <p:cNvPr id="47" name="Google Shape;47;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8" name="Google Shape;48;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9" name="Google Shape;49;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
        <p:nvSpPr>
          <p:cNvPr id="50" name="Google Shape;5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51" name="Shape 51"/>
        <p:cNvGrpSpPr/>
        <p:nvPr/>
      </p:nvGrpSpPr>
      <p:grpSpPr>
        <a:xfrm>
          <a:off x="0" y="0"/>
          <a:ext cx="0" cy="0"/>
          <a:chOff x="0" y="0"/>
          <a:chExt cx="0" cy="0"/>
        </a:xfrm>
      </p:grpSpPr>
      <p:sp>
        <p:nvSpPr>
          <p:cNvPr id="52" name="Google Shape;52;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53" name="Google Shape;53;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4" name="Google Shape;54;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5" name="Google Shape;55;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6" name="Google Shape;56;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7" name="Google Shape;57;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8" name="Google Shape;58;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9" name="Google Shape;59;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60" name="Google Shape;60;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61" name="Google Shape;6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62" name="Shape 62"/>
        <p:cNvGrpSpPr/>
        <p:nvPr/>
      </p:nvGrpSpPr>
      <p:grpSpPr>
        <a:xfrm>
          <a:off x="0" y="0"/>
          <a:ext cx="0" cy="0"/>
          <a:chOff x="0" y="0"/>
          <a:chExt cx="0" cy="0"/>
        </a:xfrm>
      </p:grpSpPr>
      <p:sp>
        <p:nvSpPr>
          <p:cNvPr id="63" name="Google Shape;63;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6" name="Google Shape;66;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a:buNone/>
              <a:defRPr b="0" sz="4800">
                <a:latin typeface="Nunito Sans"/>
                <a:ea typeface="Nunito Sans"/>
                <a:cs typeface="Nunito Sans"/>
                <a:sym typeface="Nunito Sans"/>
              </a:defRPr>
            </a:lvl1pPr>
            <a:lvl2pPr lvl="1" rtl="0" algn="r">
              <a:spcBef>
                <a:spcPts val="0"/>
              </a:spcBef>
              <a:spcAft>
                <a:spcPts val="0"/>
              </a:spcAft>
              <a:buSzPts val="4800"/>
              <a:buFont typeface="Nunito Sans"/>
              <a:buNone/>
              <a:defRPr b="0" sz="4800">
                <a:latin typeface="Nunito Sans"/>
                <a:ea typeface="Nunito Sans"/>
                <a:cs typeface="Nunito Sans"/>
                <a:sym typeface="Nunito Sans"/>
              </a:defRPr>
            </a:lvl2pPr>
            <a:lvl3pPr lvl="2" rtl="0" algn="r">
              <a:spcBef>
                <a:spcPts val="0"/>
              </a:spcBef>
              <a:spcAft>
                <a:spcPts val="0"/>
              </a:spcAft>
              <a:buSzPts val="4800"/>
              <a:buFont typeface="Nunito Sans"/>
              <a:buNone/>
              <a:defRPr b="0" sz="4800">
                <a:latin typeface="Nunito Sans"/>
                <a:ea typeface="Nunito Sans"/>
                <a:cs typeface="Nunito Sans"/>
                <a:sym typeface="Nunito Sans"/>
              </a:defRPr>
            </a:lvl3pPr>
            <a:lvl4pPr lvl="3" rtl="0" algn="r">
              <a:spcBef>
                <a:spcPts val="0"/>
              </a:spcBef>
              <a:spcAft>
                <a:spcPts val="0"/>
              </a:spcAft>
              <a:buSzPts val="4800"/>
              <a:buFont typeface="Nunito Sans"/>
              <a:buNone/>
              <a:defRPr b="0" sz="4800">
                <a:latin typeface="Nunito Sans"/>
                <a:ea typeface="Nunito Sans"/>
                <a:cs typeface="Nunito Sans"/>
                <a:sym typeface="Nunito Sans"/>
              </a:defRPr>
            </a:lvl4pPr>
            <a:lvl5pPr lvl="4" rtl="0" algn="r">
              <a:spcBef>
                <a:spcPts val="0"/>
              </a:spcBef>
              <a:spcAft>
                <a:spcPts val="0"/>
              </a:spcAft>
              <a:buSzPts val="4800"/>
              <a:buFont typeface="Nunito Sans"/>
              <a:buNone/>
              <a:defRPr b="0" sz="4800">
                <a:latin typeface="Nunito Sans"/>
                <a:ea typeface="Nunito Sans"/>
                <a:cs typeface="Nunito Sans"/>
                <a:sym typeface="Nunito Sans"/>
              </a:defRPr>
            </a:lvl5pPr>
            <a:lvl6pPr lvl="5" rtl="0" algn="r">
              <a:spcBef>
                <a:spcPts val="0"/>
              </a:spcBef>
              <a:spcAft>
                <a:spcPts val="0"/>
              </a:spcAft>
              <a:buSzPts val="4800"/>
              <a:buFont typeface="Nunito Sans"/>
              <a:buNone/>
              <a:defRPr b="0" sz="4800">
                <a:latin typeface="Nunito Sans"/>
                <a:ea typeface="Nunito Sans"/>
                <a:cs typeface="Nunito Sans"/>
                <a:sym typeface="Nunito Sans"/>
              </a:defRPr>
            </a:lvl6pPr>
            <a:lvl7pPr lvl="6" rtl="0" algn="r">
              <a:spcBef>
                <a:spcPts val="0"/>
              </a:spcBef>
              <a:spcAft>
                <a:spcPts val="0"/>
              </a:spcAft>
              <a:buSzPts val="4800"/>
              <a:buFont typeface="Nunito Sans"/>
              <a:buNone/>
              <a:defRPr b="0" sz="4800">
                <a:latin typeface="Nunito Sans"/>
                <a:ea typeface="Nunito Sans"/>
                <a:cs typeface="Nunito Sans"/>
                <a:sym typeface="Nunito Sans"/>
              </a:defRPr>
            </a:lvl7pPr>
            <a:lvl8pPr lvl="7" rtl="0" algn="r">
              <a:spcBef>
                <a:spcPts val="0"/>
              </a:spcBef>
              <a:spcAft>
                <a:spcPts val="0"/>
              </a:spcAft>
              <a:buSzPts val="4800"/>
              <a:buFont typeface="Nunito Sans"/>
              <a:buNone/>
              <a:defRPr b="0" sz="4800">
                <a:latin typeface="Nunito Sans"/>
                <a:ea typeface="Nunito Sans"/>
                <a:cs typeface="Nunito Sans"/>
                <a:sym typeface="Nunito Sans"/>
              </a:defRPr>
            </a:lvl8pPr>
            <a:lvl9pPr lvl="8" rtl="0" algn="r">
              <a:spcBef>
                <a:spcPts val="0"/>
              </a:spcBef>
              <a:spcAft>
                <a:spcPts val="0"/>
              </a:spcAft>
              <a:buSzPts val="4800"/>
              <a:buFont typeface="Nunito Sans"/>
              <a:buNone/>
              <a:defRPr b="0" sz="4800">
                <a:latin typeface="Nunito Sans"/>
                <a:ea typeface="Nunito Sans"/>
                <a:cs typeface="Nunito Sans"/>
                <a:sym typeface="Nunito Sans"/>
              </a:defRPr>
            </a:lvl9pPr>
          </a:lstStyle>
          <a:p>
            <a:r>
              <a:t>xx%</a:t>
            </a:r>
          </a:p>
        </p:txBody>
      </p:sp>
      <p:sp>
        <p:nvSpPr>
          <p:cNvPr id="67" name="Google Shape;6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8" name="Shape 68"/>
        <p:cNvGrpSpPr/>
        <p:nvPr/>
      </p:nvGrpSpPr>
      <p:grpSpPr>
        <a:xfrm>
          <a:off x="0" y="0"/>
          <a:ext cx="0" cy="0"/>
          <a:chOff x="0" y="0"/>
          <a:chExt cx="0" cy="0"/>
        </a:xfrm>
      </p:grpSpPr>
      <p:grpSp>
        <p:nvGrpSpPr>
          <p:cNvPr id="69" name="Google Shape;69;p8"/>
          <p:cNvGrpSpPr/>
          <p:nvPr/>
        </p:nvGrpSpPr>
        <p:grpSpPr>
          <a:xfrm>
            <a:off x="0" y="-9525"/>
            <a:ext cx="3105188" cy="5210133"/>
            <a:chOff x="0" y="-9525"/>
            <a:chExt cx="3105188" cy="5210133"/>
          </a:xfrm>
        </p:grpSpPr>
        <p:sp>
          <p:nvSpPr>
            <p:cNvPr id="70" name="Google Shape;70;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71" name="Google Shape;71;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1pPr>
            <a:lvl2pPr lvl="1"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2pPr>
            <a:lvl3pPr lvl="2"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3pPr>
            <a:lvl4pPr lvl="3"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4pPr>
            <a:lvl5pPr lvl="4"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5pPr>
            <a:lvl6pPr lvl="5"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6pPr>
            <a:lvl7pPr lvl="6"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7pPr>
            <a:lvl8pPr lvl="7"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8pPr>
            <a:lvl9pPr lvl="8" rtl="0" algn="r">
              <a:spcBef>
                <a:spcPts val="0"/>
              </a:spcBef>
              <a:spcAft>
                <a:spcPts val="0"/>
              </a:spcAft>
              <a:buClr>
                <a:schemeClr val="lt1"/>
              </a:buClr>
              <a:buSzPts val="1400"/>
              <a:buFont typeface="Nunito Sans"/>
              <a:buNone/>
              <a:defRPr b="0" sz="1400">
                <a:solidFill>
                  <a:schemeClr val="lt1"/>
                </a:solidFill>
                <a:latin typeface="Nunito Sans"/>
                <a:ea typeface="Nunito Sans"/>
                <a:cs typeface="Nunito Sans"/>
                <a:sym typeface="Nunito Sans"/>
              </a:defRPr>
            </a:lvl9pPr>
          </a:lstStyle>
          <a:p/>
        </p:txBody>
      </p:sp>
      <p:sp>
        <p:nvSpPr>
          <p:cNvPr id="73" name="Google Shape;73;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74" name="Google Shape;74;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
        <p:nvSpPr>
          <p:cNvPr id="75" name="Google Shape;7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76" name="Shape 76"/>
        <p:cNvGrpSpPr/>
        <p:nvPr/>
      </p:nvGrpSpPr>
      <p:grpSpPr>
        <a:xfrm>
          <a:off x="0" y="0"/>
          <a:ext cx="0" cy="0"/>
          <a:chOff x="0" y="0"/>
          <a:chExt cx="0" cy="0"/>
        </a:xfrm>
      </p:grpSpPr>
      <p:sp>
        <p:nvSpPr>
          <p:cNvPr id="77" name="Google Shape;77;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78" name="Google Shape;78;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9" name="Google Shape;79;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
        <p:nvSpPr>
          <p:cNvPr id="80" name="Google Shape;8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81" name="Shape 81"/>
        <p:cNvGrpSpPr/>
        <p:nvPr/>
      </p:nvGrpSpPr>
      <p:grpSpPr>
        <a:xfrm>
          <a:off x="0" y="0"/>
          <a:ext cx="0" cy="0"/>
          <a:chOff x="0" y="0"/>
          <a:chExt cx="0" cy="0"/>
        </a:xfrm>
      </p:grpSpPr>
      <p:sp>
        <p:nvSpPr>
          <p:cNvPr id="82" name="Google Shape;82;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83" name="Google Shape;83;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84" name="Google Shape;84;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a:buNone/>
              <a:defRPr b="0" sz="1400">
                <a:latin typeface="Nunito Sans"/>
                <a:ea typeface="Nunito Sans"/>
                <a:cs typeface="Nunito Sans"/>
                <a:sym typeface="Nunito Sans"/>
              </a:defRPr>
            </a:lvl1pPr>
            <a:lvl2pPr lvl="1" rtl="0" algn="r">
              <a:spcBef>
                <a:spcPts val="0"/>
              </a:spcBef>
              <a:spcAft>
                <a:spcPts val="0"/>
              </a:spcAft>
              <a:buSzPts val="1400"/>
              <a:buFont typeface="Nunito Sans"/>
              <a:buNone/>
              <a:defRPr b="0" sz="1400">
                <a:latin typeface="Nunito Sans"/>
                <a:ea typeface="Nunito Sans"/>
                <a:cs typeface="Nunito Sans"/>
                <a:sym typeface="Nunito Sans"/>
              </a:defRPr>
            </a:lvl2pPr>
            <a:lvl3pPr lvl="2" rtl="0" algn="r">
              <a:spcBef>
                <a:spcPts val="0"/>
              </a:spcBef>
              <a:spcAft>
                <a:spcPts val="0"/>
              </a:spcAft>
              <a:buSzPts val="1400"/>
              <a:buFont typeface="Nunito Sans"/>
              <a:buNone/>
              <a:defRPr b="0" sz="1400">
                <a:latin typeface="Nunito Sans"/>
                <a:ea typeface="Nunito Sans"/>
                <a:cs typeface="Nunito Sans"/>
                <a:sym typeface="Nunito Sans"/>
              </a:defRPr>
            </a:lvl3pPr>
            <a:lvl4pPr lvl="3" rtl="0" algn="r">
              <a:spcBef>
                <a:spcPts val="0"/>
              </a:spcBef>
              <a:spcAft>
                <a:spcPts val="0"/>
              </a:spcAft>
              <a:buSzPts val="1400"/>
              <a:buFont typeface="Nunito Sans"/>
              <a:buNone/>
              <a:defRPr b="0" sz="1400">
                <a:latin typeface="Nunito Sans"/>
                <a:ea typeface="Nunito Sans"/>
                <a:cs typeface="Nunito Sans"/>
                <a:sym typeface="Nunito Sans"/>
              </a:defRPr>
            </a:lvl4pPr>
            <a:lvl5pPr lvl="4" rtl="0" algn="r">
              <a:spcBef>
                <a:spcPts val="0"/>
              </a:spcBef>
              <a:spcAft>
                <a:spcPts val="0"/>
              </a:spcAft>
              <a:buSzPts val="1400"/>
              <a:buFont typeface="Nunito Sans"/>
              <a:buNone/>
              <a:defRPr b="0" sz="1400">
                <a:latin typeface="Nunito Sans"/>
                <a:ea typeface="Nunito Sans"/>
                <a:cs typeface="Nunito Sans"/>
                <a:sym typeface="Nunito Sans"/>
              </a:defRPr>
            </a:lvl5pPr>
            <a:lvl6pPr lvl="5" rtl="0" algn="r">
              <a:spcBef>
                <a:spcPts val="0"/>
              </a:spcBef>
              <a:spcAft>
                <a:spcPts val="0"/>
              </a:spcAft>
              <a:buSzPts val="1400"/>
              <a:buFont typeface="Nunito Sans"/>
              <a:buNone/>
              <a:defRPr b="0" sz="1400">
                <a:latin typeface="Nunito Sans"/>
                <a:ea typeface="Nunito Sans"/>
                <a:cs typeface="Nunito Sans"/>
                <a:sym typeface="Nunito Sans"/>
              </a:defRPr>
            </a:lvl6pPr>
            <a:lvl7pPr lvl="6" rtl="0" algn="r">
              <a:spcBef>
                <a:spcPts val="0"/>
              </a:spcBef>
              <a:spcAft>
                <a:spcPts val="0"/>
              </a:spcAft>
              <a:buSzPts val="1400"/>
              <a:buFont typeface="Nunito Sans"/>
              <a:buNone/>
              <a:defRPr b="0" sz="1400">
                <a:latin typeface="Nunito Sans"/>
                <a:ea typeface="Nunito Sans"/>
                <a:cs typeface="Nunito Sans"/>
                <a:sym typeface="Nunito Sans"/>
              </a:defRPr>
            </a:lvl7pPr>
            <a:lvl8pPr lvl="7" rtl="0" algn="r">
              <a:spcBef>
                <a:spcPts val="0"/>
              </a:spcBef>
              <a:spcAft>
                <a:spcPts val="0"/>
              </a:spcAft>
              <a:buSzPts val="1400"/>
              <a:buFont typeface="Nunito Sans"/>
              <a:buNone/>
              <a:defRPr b="0" sz="1400">
                <a:latin typeface="Nunito Sans"/>
                <a:ea typeface="Nunito Sans"/>
                <a:cs typeface="Nunito Sans"/>
                <a:sym typeface="Nunito Sans"/>
              </a:defRPr>
            </a:lvl8pPr>
            <a:lvl9pPr lvl="8" rtl="0" algn="r">
              <a:spcBef>
                <a:spcPts val="0"/>
              </a:spcBef>
              <a:spcAft>
                <a:spcPts val="0"/>
              </a:spcAft>
              <a:buSzPts val="1400"/>
              <a:buFont typeface="Nunito Sans"/>
              <a:buNone/>
              <a:defRPr b="0" sz="1400">
                <a:latin typeface="Nunito Sans"/>
                <a:ea typeface="Nunito Sans"/>
                <a:cs typeface="Nunito Sans"/>
                <a:sym typeface="Nunito Sans"/>
              </a:defRPr>
            </a:lvl9pPr>
          </a:lstStyle>
          <a:p/>
        </p:txBody>
      </p:sp>
      <p:sp>
        <p:nvSpPr>
          <p:cNvPr id="85" name="Google Shape;85;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86" name="Google Shape;86;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87" name="Google Shape;87;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88" name="Google Shape;88;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9" name="Google Shape;89;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90" name="Google Shape;90;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
        <p:nvSpPr>
          <p:cNvPr id="91" name="Google Shape;9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nSpc>
                <a:spcPct val="115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www.airbnb.com/terms/cookie_policy"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9"/>
          <p:cNvSpPr txBox="1"/>
          <p:nvPr>
            <p:ph idx="1" type="subTitle"/>
          </p:nvPr>
        </p:nvSpPr>
        <p:spPr>
          <a:xfrm>
            <a:off x="4516052" y="361374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Team Musafir - </a:t>
            </a:r>
            <a:endParaRPr/>
          </a:p>
          <a:p>
            <a:pPr indent="0" lvl="0" marL="0" rtl="0" algn="r">
              <a:spcBef>
                <a:spcPts val="0"/>
              </a:spcBef>
              <a:spcAft>
                <a:spcPts val="0"/>
              </a:spcAft>
              <a:buNone/>
            </a:pPr>
            <a:r>
              <a:rPr lang="en"/>
              <a:t>Amey Darwhekar, Anjali Gupta, Jhaanvi Golani, </a:t>
            </a:r>
            <a:endParaRPr/>
          </a:p>
          <a:p>
            <a:pPr indent="0" lvl="0" marL="0" rtl="0" algn="r">
              <a:spcBef>
                <a:spcPts val="0"/>
              </a:spcBef>
              <a:spcAft>
                <a:spcPts val="0"/>
              </a:spcAft>
              <a:buNone/>
            </a:pPr>
            <a:r>
              <a:rPr lang="en"/>
              <a:t>Pratik Deshmukh &amp; Surbhi Zambad</a:t>
            </a:r>
            <a:endParaRPr>
              <a:solidFill>
                <a:schemeClr val="lt1"/>
              </a:solidFill>
            </a:endParaRPr>
          </a:p>
        </p:txBody>
      </p:sp>
      <p:sp>
        <p:nvSpPr>
          <p:cNvPr id="129" name="Google Shape;129;p19"/>
          <p:cNvSpPr txBox="1"/>
          <p:nvPr>
            <p:ph type="ctrTitle"/>
          </p:nvPr>
        </p:nvSpPr>
        <p:spPr>
          <a:xfrm>
            <a:off x="5510975" y="1721300"/>
            <a:ext cx="33573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MSIS 2604</a:t>
            </a:r>
            <a:endParaRPr sz="2400"/>
          </a:p>
          <a:p>
            <a:pPr indent="0" lvl="0" marL="0" rtl="0" algn="r">
              <a:spcBef>
                <a:spcPts val="0"/>
              </a:spcBef>
              <a:spcAft>
                <a:spcPts val="0"/>
              </a:spcAft>
              <a:buNone/>
            </a:pPr>
            <a:r>
              <a:rPr lang="en" sz="2400"/>
              <a:t>Information Systems Policy and Strategy</a:t>
            </a:r>
            <a:endParaRPr sz="2400"/>
          </a:p>
          <a:p>
            <a:pPr indent="0" lvl="0" marL="0" rtl="0" algn="r">
              <a:spcBef>
                <a:spcPts val="0"/>
              </a:spcBef>
              <a:spcAft>
                <a:spcPts val="0"/>
              </a:spcAft>
              <a:buNone/>
            </a:pPr>
            <a:r>
              <a:t/>
            </a:r>
            <a:endParaRPr sz="2400"/>
          </a:p>
          <a:p>
            <a:pPr indent="0" lvl="0" marL="0" rtl="0" algn="r">
              <a:spcBef>
                <a:spcPts val="0"/>
              </a:spcBef>
              <a:spcAft>
                <a:spcPts val="0"/>
              </a:spcAft>
              <a:buNone/>
            </a:pPr>
            <a:r>
              <a:rPr lang="en" sz="2400"/>
              <a:t>AI / Automation Project</a:t>
            </a:r>
            <a:endParaRPr sz="2400"/>
          </a:p>
        </p:txBody>
      </p:sp>
      <p:sp>
        <p:nvSpPr>
          <p:cNvPr id="130" name="Google Shape;130;p19"/>
          <p:cNvSpPr/>
          <p:nvPr/>
        </p:nvSpPr>
        <p:spPr>
          <a:xfrm flipH="1">
            <a:off x="5013000" y="-7074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9"/>
          <p:cNvPicPr preferRelativeResize="0"/>
          <p:nvPr/>
        </p:nvPicPr>
        <p:blipFill>
          <a:blip r:embed="rId4">
            <a:alphaModFix/>
          </a:blip>
          <a:stretch>
            <a:fillRect/>
          </a:stretch>
        </p:blipFill>
        <p:spPr>
          <a:xfrm>
            <a:off x="236725" y="1940150"/>
            <a:ext cx="5003053" cy="1563450"/>
          </a:xfrm>
          <a:prstGeom prst="rect">
            <a:avLst/>
          </a:prstGeom>
          <a:noFill/>
          <a:ln>
            <a:noFill/>
          </a:ln>
        </p:spPr>
      </p:pic>
      <p:sp>
        <p:nvSpPr>
          <p:cNvPr id="132" name="Google Shape;13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p:nvPr/>
        </p:nvSpPr>
        <p:spPr>
          <a:xfrm>
            <a:off x="1419200" y="1572025"/>
            <a:ext cx="3367500" cy="29178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0" name="Google Shape;230;p28"/>
          <p:cNvSpPr/>
          <p:nvPr/>
        </p:nvSpPr>
        <p:spPr>
          <a:xfrm>
            <a:off x="5000375" y="1608775"/>
            <a:ext cx="3174600" cy="2844300"/>
          </a:xfrm>
          <a:prstGeom prst="hexagon">
            <a:avLst>
              <a:gd fmla="val 25000" name="adj"/>
              <a:gd fmla="val 115470" name="vf"/>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1" name="Google Shape;231;p28"/>
          <p:cNvSpPr txBox="1"/>
          <p:nvPr>
            <p:ph type="ctrTitle"/>
          </p:nvPr>
        </p:nvSpPr>
        <p:spPr>
          <a:xfrm>
            <a:off x="544500" y="186300"/>
            <a:ext cx="80550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Digital Capabilities leveraging AI and Automation</a:t>
            </a:r>
            <a:endParaRPr sz="3300"/>
          </a:p>
        </p:txBody>
      </p:sp>
      <p:grpSp>
        <p:nvGrpSpPr>
          <p:cNvPr id="232" name="Google Shape;232;p28"/>
          <p:cNvGrpSpPr/>
          <p:nvPr/>
        </p:nvGrpSpPr>
        <p:grpSpPr>
          <a:xfrm>
            <a:off x="2883477" y="1810470"/>
            <a:ext cx="438935" cy="424808"/>
            <a:chOff x="1190625" y="322100"/>
            <a:chExt cx="5219200" cy="5051225"/>
          </a:xfrm>
        </p:grpSpPr>
        <p:sp>
          <p:nvSpPr>
            <p:cNvPr id="233" name="Google Shape;233;p28"/>
            <p:cNvSpPr/>
            <p:nvPr/>
          </p:nvSpPr>
          <p:spPr>
            <a:xfrm>
              <a:off x="1756575" y="827725"/>
              <a:ext cx="2772700" cy="2643850"/>
            </a:xfrm>
            <a:custGeom>
              <a:rect b="b" l="l" r="r" t="t"/>
              <a:pathLst>
                <a:path extrusionOk="0" h="105754" w="110908">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2540250" y="1133150"/>
              <a:ext cx="1003100" cy="361675"/>
            </a:xfrm>
            <a:custGeom>
              <a:rect b="b" l="l" r="r" t="t"/>
              <a:pathLst>
                <a:path extrusionOk="0" h="14467" w="40124">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3658300" y="1281125"/>
              <a:ext cx="211250" cy="211250"/>
            </a:xfrm>
            <a:custGeom>
              <a:rect b="b" l="l" r="r" t="t"/>
              <a:pathLst>
                <a:path extrusionOk="0" h="8450" w="845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2827325" y="2952900"/>
              <a:ext cx="591250" cy="213675"/>
            </a:xfrm>
            <a:custGeom>
              <a:rect b="b" l="l" r="r" t="t"/>
              <a:pathLst>
                <a:path extrusionOk="0" h="8547" w="2365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190625" y="322100"/>
              <a:ext cx="5219200" cy="5051225"/>
            </a:xfrm>
            <a:custGeom>
              <a:rect b="b" l="l" r="r" t="t"/>
              <a:pathLst>
                <a:path extrusionOk="0" h="202049" w="208768">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4877475" y="3790425"/>
              <a:ext cx="738050" cy="628775"/>
            </a:xfrm>
            <a:custGeom>
              <a:rect b="b" l="l" r="r" t="t"/>
              <a:pathLst>
                <a:path extrusionOk="0" h="25151" w="29522">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5637525" y="4441175"/>
              <a:ext cx="218575" cy="217775"/>
            </a:xfrm>
            <a:custGeom>
              <a:rect b="b" l="l" r="r" t="t"/>
              <a:pathLst>
                <a:path extrusionOk="0" h="8711" w="8743">
                  <a:moveTo>
                    <a:pt x="4273" y="1"/>
                  </a:moveTo>
                  <a:lnTo>
                    <a:pt x="0" y="4274"/>
                  </a:lnTo>
                  <a:lnTo>
                    <a:pt x="4469" y="8710"/>
                  </a:lnTo>
                  <a:lnTo>
                    <a:pt x="8742" y="4470"/>
                  </a:lnTo>
                  <a:lnTo>
                    <a:pt x="4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2006100" y="4048925"/>
              <a:ext cx="150900" cy="164750"/>
            </a:xfrm>
            <a:custGeom>
              <a:rect b="b" l="l" r="r" t="t"/>
              <a:pathLst>
                <a:path extrusionOk="0" h="6590" w="6036">
                  <a:moveTo>
                    <a:pt x="1" y="1"/>
                  </a:moveTo>
                  <a:lnTo>
                    <a:pt x="1" y="6590"/>
                  </a:lnTo>
                  <a:lnTo>
                    <a:pt x="6036" y="6590"/>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2006100" y="4968800"/>
              <a:ext cx="150900" cy="163950"/>
            </a:xfrm>
            <a:custGeom>
              <a:rect b="b" l="l" r="r" t="t"/>
              <a:pathLst>
                <a:path extrusionOk="0" h="6558" w="6036">
                  <a:moveTo>
                    <a:pt x="1" y="1"/>
                  </a:moveTo>
                  <a:lnTo>
                    <a:pt x="1" y="6557"/>
                  </a:lnTo>
                  <a:lnTo>
                    <a:pt x="6036" y="6557"/>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3246475" y="4365350"/>
              <a:ext cx="150900" cy="163925"/>
            </a:xfrm>
            <a:custGeom>
              <a:rect b="b" l="l" r="r" t="t"/>
              <a:pathLst>
                <a:path extrusionOk="0" h="6557" w="6036">
                  <a:moveTo>
                    <a:pt x="1" y="0"/>
                  </a:moveTo>
                  <a:lnTo>
                    <a:pt x="1" y="6557"/>
                  </a:lnTo>
                  <a:lnTo>
                    <a:pt x="6035" y="6557"/>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5404275" y="3011625"/>
              <a:ext cx="150900" cy="163925"/>
            </a:xfrm>
            <a:custGeom>
              <a:rect b="b" l="l" r="r" t="t"/>
              <a:pathLst>
                <a:path extrusionOk="0" h="6557" w="6036">
                  <a:moveTo>
                    <a:pt x="1" y="0"/>
                  </a:moveTo>
                  <a:lnTo>
                    <a:pt x="1" y="6557"/>
                  </a:lnTo>
                  <a:lnTo>
                    <a:pt x="6036" y="6557"/>
                  </a:lnTo>
                  <a:lnTo>
                    <a:pt x="6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5575550" y="1705200"/>
              <a:ext cx="150075" cy="163925"/>
            </a:xfrm>
            <a:custGeom>
              <a:rect b="b" l="l" r="r" t="t"/>
              <a:pathLst>
                <a:path extrusionOk="0" h="6557" w="6003">
                  <a:moveTo>
                    <a:pt x="0" y="0"/>
                  </a:moveTo>
                  <a:lnTo>
                    <a:pt x="0" y="6557"/>
                  </a:lnTo>
                  <a:lnTo>
                    <a:pt x="6002" y="6557"/>
                  </a:lnTo>
                  <a:lnTo>
                    <a:pt x="6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6073800" y="2396725"/>
              <a:ext cx="150900" cy="163950"/>
            </a:xfrm>
            <a:custGeom>
              <a:rect b="b" l="l" r="r" t="t"/>
              <a:pathLst>
                <a:path extrusionOk="0" h="6558" w="6036">
                  <a:moveTo>
                    <a:pt x="1" y="1"/>
                  </a:moveTo>
                  <a:lnTo>
                    <a:pt x="1" y="6557"/>
                  </a:lnTo>
                  <a:lnTo>
                    <a:pt x="6035" y="6557"/>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8"/>
          <p:cNvSpPr txBox="1"/>
          <p:nvPr>
            <p:ph idx="4294967295" type="ctrTitle"/>
          </p:nvPr>
        </p:nvSpPr>
        <p:spPr>
          <a:xfrm flipH="1">
            <a:off x="2235949" y="2371563"/>
            <a:ext cx="1734000" cy="4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ssistant"/>
                <a:ea typeface="Assistant"/>
                <a:cs typeface="Assistant"/>
                <a:sym typeface="Assistant"/>
              </a:rPr>
              <a:t>GOOGLE DIALOGFLOW</a:t>
            </a:r>
            <a:endParaRPr sz="1600">
              <a:solidFill>
                <a:schemeClr val="lt1"/>
              </a:solidFill>
              <a:latin typeface="Assistant"/>
              <a:ea typeface="Assistant"/>
              <a:cs typeface="Assistant"/>
              <a:sym typeface="Assistant"/>
            </a:endParaRPr>
          </a:p>
        </p:txBody>
      </p:sp>
      <p:sp>
        <p:nvSpPr>
          <p:cNvPr id="247" name="Google Shape;247;p28"/>
          <p:cNvSpPr txBox="1"/>
          <p:nvPr>
            <p:ph idx="4294967295" type="subTitle"/>
          </p:nvPr>
        </p:nvSpPr>
        <p:spPr>
          <a:xfrm flipH="1">
            <a:off x="2171137" y="2974350"/>
            <a:ext cx="1863600" cy="13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lt1"/>
                </a:solidFill>
              </a:rPr>
              <a:t>Lifelike conversational AI with state-of-the-art virtual agents</a:t>
            </a:r>
            <a:endParaRPr sz="1600">
              <a:solidFill>
                <a:schemeClr val="lt1"/>
              </a:solidFill>
            </a:endParaRPr>
          </a:p>
        </p:txBody>
      </p:sp>
      <p:sp>
        <p:nvSpPr>
          <p:cNvPr id="248" name="Google Shape;248;p28"/>
          <p:cNvSpPr txBox="1"/>
          <p:nvPr>
            <p:ph idx="4294967295" type="ctrTitle"/>
          </p:nvPr>
        </p:nvSpPr>
        <p:spPr>
          <a:xfrm flipH="1">
            <a:off x="5414375" y="2152425"/>
            <a:ext cx="23466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GOOGLE ASSISTANT (Voice) API</a:t>
            </a:r>
            <a:endParaRPr sz="1700">
              <a:latin typeface="Assistant"/>
              <a:ea typeface="Assistant"/>
              <a:cs typeface="Assistant"/>
              <a:sym typeface="Assistant"/>
            </a:endParaRPr>
          </a:p>
        </p:txBody>
      </p:sp>
      <p:sp>
        <p:nvSpPr>
          <p:cNvPr id="249" name="Google Shape;249;p28"/>
          <p:cNvSpPr txBox="1"/>
          <p:nvPr>
            <p:ph idx="4294967295" type="subTitle"/>
          </p:nvPr>
        </p:nvSpPr>
        <p:spPr>
          <a:xfrm flipH="1">
            <a:off x="5383629" y="2846663"/>
            <a:ext cx="24081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chemeClr val="accent1"/>
                </a:solidFill>
              </a:rPr>
              <a:t>The Google Speech API is a sophisticated tool that uses Google’s </a:t>
            </a:r>
            <a:r>
              <a:rPr lang="en" sz="1500">
                <a:solidFill>
                  <a:schemeClr val="accent1"/>
                </a:solidFill>
              </a:rPr>
              <a:t>machine</a:t>
            </a:r>
            <a:r>
              <a:rPr lang="en" sz="1500">
                <a:solidFill>
                  <a:schemeClr val="accent1"/>
                </a:solidFill>
              </a:rPr>
              <a:t> learning technology to convert voice to text</a:t>
            </a:r>
            <a:endParaRPr sz="1500">
              <a:solidFill>
                <a:schemeClr val="accent1"/>
              </a:solidFill>
            </a:endParaRPr>
          </a:p>
        </p:txBody>
      </p:sp>
      <p:grpSp>
        <p:nvGrpSpPr>
          <p:cNvPr id="250" name="Google Shape;250;p28"/>
          <p:cNvGrpSpPr/>
          <p:nvPr/>
        </p:nvGrpSpPr>
        <p:grpSpPr>
          <a:xfrm>
            <a:off x="6438913" y="1826745"/>
            <a:ext cx="284870" cy="325678"/>
            <a:chOff x="1484200" y="238125"/>
            <a:chExt cx="4632025" cy="5219200"/>
          </a:xfrm>
        </p:grpSpPr>
        <p:sp>
          <p:nvSpPr>
            <p:cNvPr id="251" name="Google Shape;251;p28"/>
            <p:cNvSpPr/>
            <p:nvPr/>
          </p:nvSpPr>
          <p:spPr>
            <a:xfrm>
              <a:off x="2594900" y="677675"/>
              <a:ext cx="666275" cy="420000"/>
            </a:xfrm>
            <a:custGeom>
              <a:rect b="b" l="l" r="r" t="t"/>
              <a:pathLst>
                <a:path extrusionOk="0" h="16800" w="26651">
                  <a:moveTo>
                    <a:pt x="25052" y="0"/>
                  </a:moveTo>
                  <a:cubicBezTo>
                    <a:pt x="16049" y="2479"/>
                    <a:pt x="7601" y="6459"/>
                    <a:pt x="0" y="11906"/>
                  </a:cubicBezTo>
                  <a:lnTo>
                    <a:pt x="3523" y="16799"/>
                  </a:lnTo>
                  <a:cubicBezTo>
                    <a:pt x="10537" y="11776"/>
                    <a:pt x="18300" y="8090"/>
                    <a:pt x="26651" y="5806"/>
                  </a:cubicBezTo>
                  <a:lnTo>
                    <a:pt x="25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2239350" y="1160450"/>
              <a:ext cx="237325" cy="238950"/>
            </a:xfrm>
            <a:custGeom>
              <a:rect b="b" l="l" r="r" t="t"/>
              <a:pathLst>
                <a:path extrusionOk="0" h="9558" w="9493">
                  <a:moveTo>
                    <a:pt x="5317" y="0"/>
                  </a:moveTo>
                  <a:cubicBezTo>
                    <a:pt x="3458" y="1762"/>
                    <a:pt x="1664" y="3686"/>
                    <a:pt x="0" y="5643"/>
                  </a:cubicBezTo>
                  <a:lnTo>
                    <a:pt x="4567" y="9558"/>
                  </a:lnTo>
                  <a:cubicBezTo>
                    <a:pt x="6100" y="7731"/>
                    <a:pt x="7764" y="5970"/>
                    <a:pt x="9493" y="4339"/>
                  </a:cubicBezTo>
                  <a:lnTo>
                    <a:pt x="5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5072375" y="3295400"/>
              <a:ext cx="512150" cy="675275"/>
            </a:xfrm>
            <a:custGeom>
              <a:rect b="b" l="l" r="r" t="t"/>
              <a:pathLst>
                <a:path extrusionOk="0" h="27011" w="20486">
                  <a:moveTo>
                    <a:pt x="14940" y="1"/>
                  </a:moveTo>
                  <a:cubicBezTo>
                    <a:pt x="11418" y="8515"/>
                    <a:pt x="6394" y="16213"/>
                    <a:pt x="1" y="22867"/>
                  </a:cubicBezTo>
                  <a:lnTo>
                    <a:pt x="4372" y="27010"/>
                  </a:lnTo>
                  <a:cubicBezTo>
                    <a:pt x="11254" y="19834"/>
                    <a:pt x="16702" y="11516"/>
                    <a:pt x="20486" y="2284"/>
                  </a:cubicBezTo>
                  <a:lnTo>
                    <a:pt x="14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5525800" y="2907225"/>
              <a:ext cx="181050" cy="188400"/>
            </a:xfrm>
            <a:custGeom>
              <a:rect b="b" l="l" r="r" t="t"/>
              <a:pathLst>
                <a:path extrusionOk="0" h="7536" w="7242">
                  <a:moveTo>
                    <a:pt x="1305" y="1"/>
                  </a:moveTo>
                  <a:cubicBezTo>
                    <a:pt x="946" y="2023"/>
                    <a:pt x="522" y="4046"/>
                    <a:pt x="0" y="6003"/>
                  </a:cubicBezTo>
                  <a:lnTo>
                    <a:pt x="5839" y="7536"/>
                  </a:lnTo>
                  <a:cubicBezTo>
                    <a:pt x="6394" y="5383"/>
                    <a:pt x="6850" y="3198"/>
                    <a:pt x="7242" y="1012"/>
                  </a:cubicBez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484200" y="238125"/>
              <a:ext cx="4632025" cy="5219200"/>
            </a:xfrm>
            <a:custGeom>
              <a:rect b="b" l="l" r="r" t="t"/>
              <a:pathLst>
                <a:path extrusionOk="0" h="208768" w="185281">
                  <a:moveTo>
                    <a:pt x="155890" y="14027"/>
                  </a:moveTo>
                  <a:lnTo>
                    <a:pt x="155890" y="24661"/>
                  </a:lnTo>
                  <a:lnTo>
                    <a:pt x="151617" y="28934"/>
                  </a:lnTo>
                  <a:lnTo>
                    <a:pt x="155858" y="33207"/>
                  </a:lnTo>
                  <a:lnTo>
                    <a:pt x="160164" y="28901"/>
                  </a:lnTo>
                  <a:lnTo>
                    <a:pt x="170765" y="28901"/>
                  </a:lnTo>
                  <a:lnTo>
                    <a:pt x="161534" y="38165"/>
                  </a:lnTo>
                  <a:lnTo>
                    <a:pt x="146626" y="38165"/>
                  </a:lnTo>
                  <a:lnTo>
                    <a:pt x="146626" y="23291"/>
                  </a:lnTo>
                  <a:lnTo>
                    <a:pt x="155890" y="14027"/>
                  </a:lnTo>
                  <a:close/>
                  <a:moveTo>
                    <a:pt x="93260" y="9819"/>
                  </a:moveTo>
                  <a:cubicBezTo>
                    <a:pt x="110451" y="10340"/>
                    <a:pt x="126761" y="15984"/>
                    <a:pt x="140624" y="26194"/>
                  </a:cubicBezTo>
                  <a:lnTo>
                    <a:pt x="140624" y="39927"/>
                  </a:lnTo>
                  <a:lnTo>
                    <a:pt x="125195" y="55356"/>
                  </a:lnTo>
                  <a:cubicBezTo>
                    <a:pt x="116616" y="47690"/>
                    <a:pt x="105493" y="42830"/>
                    <a:pt x="93260" y="42210"/>
                  </a:cubicBezTo>
                  <a:lnTo>
                    <a:pt x="93260" y="9819"/>
                  </a:lnTo>
                  <a:close/>
                  <a:moveTo>
                    <a:pt x="87226" y="9851"/>
                  </a:moveTo>
                  <a:lnTo>
                    <a:pt x="87226" y="42243"/>
                  </a:lnTo>
                  <a:cubicBezTo>
                    <a:pt x="61260" y="43874"/>
                    <a:pt x="40351" y="64620"/>
                    <a:pt x="38524" y="90553"/>
                  </a:cubicBezTo>
                  <a:lnTo>
                    <a:pt x="6100" y="90553"/>
                  </a:lnTo>
                  <a:cubicBezTo>
                    <a:pt x="8025" y="46777"/>
                    <a:pt x="43385" y="11547"/>
                    <a:pt x="87226" y="9851"/>
                  </a:cubicBezTo>
                  <a:close/>
                  <a:moveTo>
                    <a:pt x="158598" y="44200"/>
                  </a:moveTo>
                  <a:cubicBezTo>
                    <a:pt x="168612" y="57770"/>
                    <a:pt x="174223" y="73721"/>
                    <a:pt x="174940" y="90553"/>
                  </a:cubicBezTo>
                  <a:lnTo>
                    <a:pt x="142549" y="90553"/>
                  </a:lnTo>
                  <a:cubicBezTo>
                    <a:pt x="141701" y="78712"/>
                    <a:pt x="136906" y="67947"/>
                    <a:pt x="129468" y="59596"/>
                  </a:cubicBezTo>
                  <a:lnTo>
                    <a:pt x="144865" y="44200"/>
                  </a:lnTo>
                  <a:close/>
                  <a:moveTo>
                    <a:pt x="90912" y="89639"/>
                  </a:moveTo>
                  <a:lnTo>
                    <a:pt x="88400" y="92151"/>
                  </a:lnTo>
                  <a:lnTo>
                    <a:pt x="92673" y="96392"/>
                  </a:lnTo>
                  <a:lnTo>
                    <a:pt x="95152" y="93913"/>
                  </a:lnTo>
                  <a:cubicBezTo>
                    <a:pt x="95152" y="94043"/>
                    <a:pt x="95185" y="94141"/>
                    <a:pt x="95185" y="94271"/>
                  </a:cubicBezTo>
                  <a:cubicBezTo>
                    <a:pt x="95185" y="96848"/>
                    <a:pt x="93097" y="98903"/>
                    <a:pt x="90520" y="98903"/>
                  </a:cubicBezTo>
                  <a:cubicBezTo>
                    <a:pt x="87976" y="98903"/>
                    <a:pt x="85888" y="96848"/>
                    <a:pt x="85888" y="94271"/>
                  </a:cubicBezTo>
                  <a:cubicBezTo>
                    <a:pt x="85888" y="91727"/>
                    <a:pt x="87976" y="89639"/>
                    <a:pt x="90520" y="89639"/>
                  </a:cubicBezTo>
                  <a:close/>
                  <a:moveTo>
                    <a:pt x="93260" y="48245"/>
                  </a:moveTo>
                  <a:cubicBezTo>
                    <a:pt x="103829" y="48865"/>
                    <a:pt x="113452" y="53040"/>
                    <a:pt x="120922" y="59629"/>
                  </a:cubicBezTo>
                  <a:lnTo>
                    <a:pt x="95642" y="84910"/>
                  </a:lnTo>
                  <a:cubicBezTo>
                    <a:pt x="94108" y="84094"/>
                    <a:pt x="92380" y="83605"/>
                    <a:pt x="90520" y="83605"/>
                  </a:cubicBezTo>
                  <a:cubicBezTo>
                    <a:pt x="84649" y="83605"/>
                    <a:pt x="79854" y="88400"/>
                    <a:pt x="79854" y="94271"/>
                  </a:cubicBezTo>
                  <a:cubicBezTo>
                    <a:pt x="79854" y="100143"/>
                    <a:pt x="84649" y="104938"/>
                    <a:pt x="90520" y="104938"/>
                  </a:cubicBezTo>
                  <a:cubicBezTo>
                    <a:pt x="96424" y="104938"/>
                    <a:pt x="101187" y="100143"/>
                    <a:pt x="101187" y="94271"/>
                  </a:cubicBezTo>
                  <a:cubicBezTo>
                    <a:pt x="101187" y="92412"/>
                    <a:pt x="100730" y="90683"/>
                    <a:pt x="99882" y="89183"/>
                  </a:cubicBezTo>
                  <a:lnTo>
                    <a:pt x="125195" y="63870"/>
                  </a:lnTo>
                  <a:cubicBezTo>
                    <a:pt x="131556" y="71111"/>
                    <a:pt x="135699" y="80375"/>
                    <a:pt x="136514" y="90553"/>
                  </a:cubicBezTo>
                  <a:lnTo>
                    <a:pt x="123238" y="90553"/>
                  </a:lnTo>
                  <a:lnTo>
                    <a:pt x="123238" y="96555"/>
                  </a:lnTo>
                  <a:lnTo>
                    <a:pt x="136612" y="96555"/>
                  </a:lnTo>
                  <a:cubicBezTo>
                    <a:pt x="135438" y="120041"/>
                    <a:pt x="116681" y="138961"/>
                    <a:pt x="93260" y="140331"/>
                  </a:cubicBezTo>
                  <a:lnTo>
                    <a:pt x="93260" y="126565"/>
                  </a:lnTo>
                  <a:lnTo>
                    <a:pt x="87226" y="126565"/>
                  </a:lnTo>
                  <a:lnTo>
                    <a:pt x="87226" y="140298"/>
                  </a:lnTo>
                  <a:cubicBezTo>
                    <a:pt x="64098" y="138634"/>
                    <a:pt x="45603" y="119845"/>
                    <a:pt x="44461" y="96555"/>
                  </a:cubicBezTo>
                  <a:lnTo>
                    <a:pt x="57248" y="96555"/>
                  </a:lnTo>
                  <a:lnTo>
                    <a:pt x="57248" y="90553"/>
                  </a:lnTo>
                  <a:lnTo>
                    <a:pt x="44559" y="90553"/>
                  </a:lnTo>
                  <a:cubicBezTo>
                    <a:pt x="46386" y="67947"/>
                    <a:pt x="64555" y="49876"/>
                    <a:pt x="87226" y="48277"/>
                  </a:cubicBezTo>
                  <a:lnTo>
                    <a:pt x="87226" y="60542"/>
                  </a:lnTo>
                  <a:lnTo>
                    <a:pt x="93260" y="60542"/>
                  </a:lnTo>
                  <a:lnTo>
                    <a:pt x="93260" y="48245"/>
                  </a:lnTo>
                  <a:close/>
                  <a:moveTo>
                    <a:pt x="38426" y="96555"/>
                  </a:moveTo>
                  <a:cubicBezTo>
                    <a:pt x="39601" y="123173"/>
                    <a:pt x="60771" y="144669"/>
                    <a:pt x="87226" y="146333"/>
                  </a:cubicBezTo>
                  <a:lnTo>
                    <a:pt x="87226" y="178724"/>
                  </a:lnTo>
                  <a:cubicBezTo>
                    <a:pt x="42928" y="176995"/>
                    <a:pt x="7242" y="141016"/>
                    <a:pt x="6067" y="96555"/>
                  </a:cubicBezTo>
                  <a:close/>
                  <a:moveTo>
                    <a:pt x="175006" y="96555"/>
                  </a:moveTo>
                  <a:cubicBezTo>
                    <a:pt x="173799" y="141211"/>
                    <a:pt x="137852" y="177322"/>
                    <a:pt x="93260" y="178724"/>
                  </a:cubicBezTo>
                  <a:lnTo>
                    <a:pt x="93260" y="146365"/>
                  </a:lnTo>
                  <a:cubicBezTo>
                    <a:pt x="120009" y="144963"/>
                    <a:pt x="141473" y="123368"/>
                    <a:pt x="142614" y="96555"/>
                  </a:cubicBezTo>
                  <a:close/>
                  <a:moveTo>
                    <a:pt x="109538" y="182802"/>
                  </a:moveTo>
                  <a:lnTo>
                    <a:pt x="109538" y="190467"/>
                  </a:lnTo>
                  <a:lnTo>
                    <a:pt x="90553" y="190467"/>
                  </a:lnTo>
                  <a:lnTo>
                    <a:pt x="90553" y="196502"/>
                  </a:lnTo>
                  <a:lnTo>
                    <a:pt x="109538" y="196502"/>
                  </a:lnTo>
                  <a:lnTo>
                    <a:pt x="109538" y="202732"/>
                  </a:lnTo>
                  <a:lnTo>
                    <a:pt x="71536" y="202732"/>
                  </a:lnTo>
                  <a:lnTo>
                    <a:pt x="71536" y="182802"/>
                  </a:lnTo>
                  <a:cubicBezTo>
                    <a:pt x="77701" y="184139"/>
                    <a:pt x="84062" y="184792"/>
                    <a:pt x="90520" y="184792"/>
                  </a:cubicBezTo>
                  <a:cubicBezTo>
                    <a:pt x="97012" y="184792"/>
                    <a:pt x="103373" y="184139"/>
                    <a:pt x="109538" y="182802"/>
                  </a:cubicBezTo>
                  <a:close/>
                  <a:moveTo>
                    <a:pt x="161403" y="0"/>
                  </a:moveTo>
                  <a:lnTo>
                    <a:pt x="141766" y="19637"/>
                  </a:lnTo>
                  <a:cubicBezTo>
                    <a:pt x="126663" y="9231"/>
                    <a:pt x="109016" y="3751"/>
                    <a:pt x="90520" y="3751"/>
                  </a:cubicBezTo>
                  <a:cubicBezTo>
                    <a:pt x="66349" y="3751"/>
                    <a:pt x="43613" y="13178"/>
                    <a:pt x="26520" y="30271"/>
                  </a:cubicBezTo>
                  <a:cubicBezTo>
                    <a:pt x="9427" y="47364"/>
                    <a:pt x="0" y="70100"/>
                    <a:pt x="0" y="94271"/>
                  </a:cubicBezTo>
                  <a:cubicBezTo>
                    <a:pt x="0" y="118443"/>
                    <a:pt x="9427" y="141179"/>
                    <a:pt x="26520" y="158304"/>
                  </a:cubicBezTo>
                  <a:cubicBezTo>
                    <a:pt x="37546" y="169330"/>
                    <a:pt x="50920" y="177158"/>
                    <a:pt x="65501" y="181301"/>
                  </a:cubicBezTo>
                  <a:lnTo>
                    <a:pt x="65501" y="208767"/>
                  </a:lnTo>
                  <a:lnTo>
                    <a:pt x="115572" y="208767"/>
                  </a:lnTo>
                  <a:lnTo>
                    <a:pt x="115572" y="181301"/>
                  </a:lnTo>
                  <a:cubicBezTo>
                    <a:pt x="130153" y="177126"/>
                    <a:pt x="143528" y="169330"/>
                    <a:pt x="154553" y="158304"/>
                  </a:cubicBezTo>
                  <a:cubicBezTo>
                    <a:pt x="171646" y="141179"/>
                    <a:pt x="181073" y="118443"/>
                    <a:pt x="181073" y="94271"/>
                  </a:cubicBezTo>
                  <a:cubicBezTo>
                    <a:pt x="181073" y="75776"/>
                    <a:pt x="175593" y="58129"/>
                    <a:pt x="165187" y="43026"/>
                  </a:cubicBezTo>
                  <a:lnTo>
                    <a:pt x="185281" y="22932"/>
                  </a:lnTo>
                  <a:lnTo>
                    <a:pt x="181008" y="18659"/>
                  </a:lnTo>
                  <a:lnTo>
                    <a:pt x="176800" y="22899"/>
                  </a:lnTo>
                  <a:lnTo>
                    <a:pt x="166166" y="22899"/>
                  </a:lnTo>
                  <a:lnTo>
                    <a:pt x="169689" y="19376"/>
                  </a:lnTo>
                  <a:lnTo>
                    <a:pt x="165415" y="15136"/>
                  </a:lnTo>
                  <a:lnTo>
                    <a:pt x="161925" y="18626"/>
                  </a:lnTo>
                  <a:lnTo>
                    <a:pt x="161925" y="7992"/>
                  </a:lnTo>
                  <a:lnTo>
                    <a:pt x="165676" y="4273"/>
                  </a:lnTo>
                  <a:lnTo>
                    <a:pt x="161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28"/>
          <p:cNvPicPr preferRelativeResize="0"/>
          <p:nvPr/>
        </p:nvPicPr>
        <p:blipFill>
          <a:blip r:embed="rId3">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ctrTitle"/>
          </p:nvPr>
        </p:nvSpPr>
        <p:spPr>
          <a:xfrm>
            <a:off x="285875" y="195450"/>
            <a:ext cx="79251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Gap Analysis</a:t>
            </a:r>
            <a:endParaRPr sz="2400"/>
          </a:p>
        </p:txBody>
      </p:sp>
      <p:sp>
        <p:nvSpPr>
          <p:cNvPr id="263" name="Google Shape;26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29"/>
          <p:cNvPicPr preferRelativeResize="0"/>
          <p:nvPr/>
        </p:nvPicPr>
        <p:blipFill>
          <a:blip r:embed="rId3">
            <a:alphaModFix/>
          </a:blip>
          <a:stretch>
            <a:fillRect/>
          </a:stretch>
        </p:blipFill>
        <p:spPr>
          <a:xfrm>
            <a:off x="7501150" y="4511400"/>
            <a:ext cx="1501600" cy="469250"/>
          </a:xfrm>
          <a:prstGeom prst="rect">
            <a:avLst/>
          </a:prstGeom>
          <a:noFill/>
          <a:ln>
            <a:noFill/>
          </a:ln>
        </p:spPr>
      </p:pic>
      <p:sp>
        <p:nvSpPr>
          <p:cNvPr id="265" name="Google Shape;265;p29"/>
          <p:cNvSpPr/>
          <p:nvPr/>
        </p:nvSpPr>
        <p:spPr>
          <a:xfrm>
            <a:off x="134550" y="1490025"/>
            <a:ext cx="3979500" cy="3172500"/>
          </a:xfrm>
          <a:prstGeom prst="hexagon">
            <a:avLst>
              <a:gd fmla="val 25000" name="adj"/>
              <a:gd fmla="val 115470" name="vf"/>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6" name="Google Shape;266;p29"/>
          <p:cNvSpPr/>
          <p:nvPr/>
        </p:nvSpPr>
        <p:spPr>
          <a:xfrm>
            <a:off x="4297638" y="2841675"/>
            <a:ext cx="548700" cy="4692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txBox="1"/>
          <p:nvPr/>
        </p:nvSpPr>
        <p:spPr>
          <a:xfrm>
            <a:off x="557475" y="1705575"/>
            <a:ext cx="27747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No Custom Search options:  </a:t>
            </a:r>
            <a:r>
              <a:rPr b="1" lang="en">
                <a:solidFill>
                  <a:schemeClr val="dk1"/>
                </a:solidFill>
                <a:latin typeface="Assistant"/>
                <a:ea typeface="Assistant"/>
                <a:cs typeface="Assistant"/>
                <a:sym typeface="Assistant"/>
              </a:rPr>
              <a:t>Limited information available about the nearby places</a:t>
            </a:r>
            <a:endParaRPr b="1">
              <a:solidFill>
                <a:schemeClr val="dk1"/>
              </a:solidFill>
              <a:latin typeface="Assistant"/>
              <a:ea typeface="Assistant"/>
              <a:cs typeface="Assistant"/>
              <a:sym typeface="Assistant"/>
            </a:endParaRPr>
          </a:p>
          <a:p>
            <a:pPr indent="0" lvl="0" marL="914400" marR="0" rtl="0" algn="l">
              <a:lnSpc>
                <a:spcPct val="100000"/>
              </a:lnSpc>
              <a:spcBef>
                <a:spcPts val="0"/>
              </a:spcBef>
              <a:spcAft>
                <a:spcPts val="0"/>
              </a:spcAft>
              <a:buNone/>
            </a:pPr>
            <a:r>
              <a:t/>
            </a:r>
            <a:endParaRPr b="1">
              <a:solidFill>
                <a:schemeClr val="dk1"/>
              </a:solidFill>
              <a:latin typeface="Assistant"/>
              <a:ea typeface="Assistant"/>
              <a:cs typeface="Assistant"/>
              <a:sym typeface="Assistant"/>
            </a:endParaRPr>
          </a:p>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Increased Customer Support Backlog</a:t>
            </a:r>
            <a:endParaRPr b="1">
              <a:solidFill>
                <a:schemeClr val="dk1"/>
              </a:solidFill>
              <a:latin typeface="Assistant"/>
              <a:ea typeface="Assistant"/>
              <a:cs typeface="Assistant"/>
              <a:sym typeface="Assistant"/>
            </a:endParaRPr>
          </a:p>
          <a:p>
            <a:pPr indent="0" lvl="0" marL="914400" marR="0" rtl="0" algn="l">
              <a:lnSpc>
                <a:spcPct val="100000"/>
              </a:lnSpc>
              <a:spcBef>
                <a:spcPts val="0"/>
              </a:spcBef>
              <a:spcAft>
                <a:spcPts val="0"/>
              </a:spcAft>
              <a:buNone/>
            </a:pPr>
            <a:r>
              <a:t/>
            </a:r>
            <a:endParaRPr b="1">
              <a:solidFill>
                <a:schemeClr val="dk1"/>
              </a:solidFill>
              <a:latin typeface="Assistant"/>
              <a:ea typeface="Assistant"/>
              <a:cs typeface="Assistant"/>
              <a:sym typeface="Assistant"/>
            </a:endParaRPr>
          </a:p>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Average User experience </a:t>
            </a:r>
            <a:endParaRPr b="1">
              <a:solidFill>
                <a:schemeClr val="dk1"/>
              </a:solidFill>
              <a:latin typeface="Assistant"/>
              <a:ea typeface="Assistant"/>
              <a:cs typeface="Assistant"/>
              <a:sym typeface="Assistant"/>
            </a:endParaRPr>
          </a:p>
          <a:p>
            <a:pPr indent="0" lvl="0" marL="914400" marR="0" rtl="0" algn="l">
              <a:lnSpc>
                <a:spcPct val="100000"/>
              </a:lnSpc>
              <a:spcBef>
                <a:spcPts val="0"/>
              </a:spcBef>
              <a:spcAft>
                <a:spcPts val="0"/>
              </a:spcAft>
              <a:buNone/>
            </a:pPr>
            <a:r>
              <a:t/>
            </a:r>
            <a:endParaRPr b="1">
              <a:solidFill>
                <a:schemeClr val="dk1"/>
              </a:solidFill>
              <a:latin typeface="Assistant"/>
              <a:ea typeface="Assistant"/>
              <a:cs typeface="Assistant"/>
              <a:sym typeface="Assistant"/>
            </a:endParaRPr>
          </a:p>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Delayed Responses</a:t>
            </a:r>
            <a:endParaRPr b="1" sz="1500">
              <a:solidFill>
                <a:schemeClr val="dk1"/>
              </a:solidFill>
              <a:latin typeface="Assistant"/>
              <a:ea typeface="Assistant"/>
              <a:cs typeface="Assistant"/>
              <a:sym typeface="Assistant"/>
            </a:endParaRPr>
          </a:p>
        </p:txBody>
      </p:sp>
      <p:sp>
        <p:nvSpPr>
          <p:cNvPr id="268" name="Google Shape;268;p29"/>
          <p:cNvSpPr/>
          <p:nvPr/>
        </p:nvSpPr>
        <p:spPr>
          <a:xfrm>
            <a:off x="1127625" y="884550"/>
            <a:ext cx="1834800" cy="39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9" name="Google Shape;269;p29"/>
          <p:cNvSpPr/>
          <p:nvPr/>
        </p:nvSpPr>
        <p:spPr>
          <a:xfrm>
            <a:off x="6198325" y="884550"/>
            <a:ext cx="1834800" cy="39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0" name="Google Shape;270;p29"/>
          <p:cNvSpPr txBox="1"/>
          <p:nvPr/>
        </p:nvSpPr>
        <p:spPr>
          <a:xfrm>
            <a:off x="1706100" y="881250"/>
            <a:ext cx="83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8FAFB"/>
                </a:solidFill>
                <a:latin typeface="Assistant"/>
                <a:ea typeface="Assistant"/>
                <a:cs typeface="Assistant"/>
                <a:sym typeface="Assistant"/>
              </a:rPr>
              <a:t>FROM</a:t>
            </a:r>
            <a:endParaRPr b="1" sz="1600">
              <a:solidFill>
                <a:srgbClr val="F8FAFB"/>
              </a:solidFill>
              <a:latin typeface="Assistant"/>
              <a:ea typeface="Assistant"/>
              <a:cs typeface="Assistant"/>
              <a:sym typeface="Assistant"/>
            </a:endParaRPr>
          </a:p>
        </p:txBody>
      </p:sp>
      <p:sp>
        <p:nvSpPr>
          <p:cNvPr id="271" name="Google Shape;271;p29"/>
          <p:cNvSpPr/>
          <p:nvPr/>
        </p:nvSpPr>
        <p:spPr>
          <a:xfrm>
            <a:off x="5029950" y="1504575"/>
            <a:ext cx="3979500" cy="3172500"/>
          </a:xfrm>
          <a:prstGeom prst="hexagon">
            <a:avLst>
              <a:gd fmla="val 25000" name="adj"/>
              <a:gd fmla="val 115470" name="vf"/>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2" name="Google Shape;272;p29"/>
          <p:cNvSpPr txBox="1"/>
          <p:nvPr/>
        </p:nvSpPr>
        <p:spPr>
          <a:xfrm>
            <a:off x="6884850" y="865800"/>
            <a:ext cx="63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8FAFB"/>
                </a:solidFill>
                <a:latin typeface="Assistant"/>
                <a:ea typeface="Assistant"/>
                <a:cs typeface="Assistant"/>
                <a:sym typeface="Assistant"/>
              </a:rPr>
              <a:t>TO</a:t>
            </a:r>
            <a:endParaRPr b="1" sz="1600">
              <a:solidFill>
                <a:srgbClr val="F8FAFB"/>
              </a:solidFill>
              <a:latin typeface="Assistant"/>
              <a:ea typeface="Assistant"/>
              <a:cs typeface="Assistant"/>
              <a:sym typeface="Assistant"/>
            </a:endParaRPr>
          </a:p>
        </p:txBody>
      </p:sp>
      <p:sp>
        <p:nvSpPr>
          <p:cNvPr id="273" name="Google Shape;273;p29"/>
          <p:cNvSpPr txBox="1"/>
          <p:nvPr/>
        </p:nvSpPr>
        <p:spPr>
          <a:xfrm>
            <a:off x="5447877" y="1705575"/>
            <a:ext cx="3108900" cy="2770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Targeted information available: </a:t>
            </a:r>
            <a:r>
              <a:rPr b="1" lang="en">
                <a:solidFill>
                  <a:schemeClr val="dk1"/>
                </a:solidFill>
                <a:latin typeface="Assistant"/>
                <a:ea typeface="Assistant"/>
                <a:cs typeface="Assistant"/>
                <a:sym typeface="Assistant"/>
              </a:rPr>
              <a:t>Virtual Assistant can answer questions regarding nearby locations</a:t>
            </a:r>
            <a:endParaRPr b="1">
              <a:solidFill>
                <a:schemeClr val="dk1"/>
              </a:solidFill>
              <a:latin typeface="Assistant"/>
              <a:ea typeface="Assistant"/>
              <a:cs typeface="Assistant"/>
              <a:sym typeface="Assistant"/>
            </a:endParaRPr>
          </a:p>
          <a:p>
            <a:pPr indent="0" lvl="0" marL="914400" marR="0" rtl="0" algn="l">
              <a:lnSpc>
                <a:spcPct val="100000"/>
              </a:lnSpc>
              <a:spcBef>
                <a:spcPts val="0"/>
              </a:spcBef>
              <a:spcAft>
                <a:spcPts val="0"/>
              </a:spcAft>
              <a:buNone/>
            </a:pPr>
            <a:r>
              <a:t/>
            </a:r>
            <a:endParaRPr b="1">
              <a:solidFill>
                <a:schemeClr val="dk1"/>
              </a:solidFill>
              <a:latin typeface="Assistant"/>
              <a:ea typeface="Assistant"/>
              <a:cs typeface="Assistant"/>
              <a:sym typeface="Assistant"/>
            </a:endParaRPr>
          </a:p>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Decrease in Customer Support tickets</a:t>
            </a:r>
            <a:endParaRPr b="1">
              <a:solidFill>
                <a:schemeClr val="dk1"/>
              </a:solidFill>
              <a:latin typeface="Assistant"/>
              <a:ea typeface="Assistant"/>
              <a:cs typeface="Assistant"/>
              <a:sym typeface="Assistant"/>
            </a:endParaRPr>
          </a:p>
          <a:p>
            <a:pPr indent="0" lvl="0" marL="0" marR="0" rtl="0" algn="l">
              <a:lnSpc>
                <a:spcPct val="100000"/>
              </a:lnSpc>
              <a:spcBef>
                <a:spcPts val="0"/>
              </a:spcBef>
              <a:spcAft>
                <a:spcPts val="0"/>
              </a:spcAft>
              <a:buNone/>
            </a:pPr>
            <a:r>
              <a:t/>
            </a:r>
            <a:endParaRPr b="1">
              <a:solidFill>
                <a:schemeClr val="dk1"/>
              </a:solidFill>
              <a:latin typeface="Assistant"/>
              <a:ea typeface="Assistant"/>
              <a:cs typeface="Assistant"/>
              <a:sym typeface="Assistant"/>
            </a:endParaRPr>
          </a:p>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Enhanced Customer experience </a:t>
            </a:r>
            <a:endParaRPr b="1">
              <a:solidFill>
                <a:schemeClr val="dk1"/>
              </a:solidFill>
              <a:latin typeface="Assistant"/>
              <a:ea typeface="Assistant"/>
              <a:cs typeface="Assistant"/>
              <a:sym typeface="Assistant"/>
            </a:endParaRPr>
          </a:p>
          <a:p>
            <a:pPr indent="0" lvl="0" marL="914400" marR="0" rtl="0" algn="l">
              <a:lnSpc>
                <a:spcPct val="100000"/>
              </a:lnSpc>
              <a:spcBef>
                <a:spcPts val="0"/>
              </a:spcBef>
              <a:spcAft>
                <a:spcPts val="0"/>
              </a:spcAft>
              <a:buNone/>
            </a:pPr>
            <a:r>
              <a:t/>
            </a:r>
            <a:endParaRPr b="1">
              <a:solidFill>
                <a:schemeClr val="dk1"/>
              </a:solidFill>
              <a:latin typeface="Assistant"/>
              <a:ea typeface="Assistant"/>
              <a:cs typeface="Assistant"/>
              <a:sym typeface="Assistant"/>
            </a:endParaRPr>
          </a:p>
          <a:p>
            <a:pPr indent="-317500" lvl="0" marL="457200" marR="0" rtl="0" algn="l">
              <a:lnSpc>
                <a:spcPct val="100000"/>
              </a:lnSpc>
              <a:spcBef>
                <a:spcPts val="0"/>
              </a:spcBef>
              <a:spcAft>
                <a:spcPts val="0"/>
              </a:spcAft>
              <a:buClr>
                <a:schemeClr val="dk1"/>
              </a:buClr>
              <a:buSzPts val="1400"/>
              <a:buFont typeface="Assistant"/>
              <a:buChar char="-"/>
            </a:pPr>
            <a:r>
              <a:rPr b="1" lang="en">
                <a:solidFill>
                  <a:schemeClr val="dk1"/>
                </a:solidFill>
                <a:latin typeface="Assistant"/>
                <a:ea typeface="Assistant"/>
                <a:cs typeface="Assistant"/>
                <a:sym typeface="Assistant"/>
              </a:rPr>
              <a:t>Quick Responses</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rPr b="1" lang="en">
                <a:solidFill>
                  <a:schemeClr val="lt1"/>
                </a:solidFill>
                <a:latin typeface="Assistant"/>
                <a:ea typeface="Assistant"/>
                <a:cs typeface="Assistant"/>
                <a:sym typeface="Assistant"/>
              </a:rPr>
              <a:t> </a:t>
            </a:r>
            <a:endParaRPr b="1" sz="1500">
              <a:solidFill>
                <a:schemeClr val="dk1"/>
              </a:solidFill>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p:nvPr/>
        </p:nvSpPr>
        <p:spPr>
          <a:xfrm rot="-195613">
            <a:off x="297921" y="1212683"/>
            <a:ext cx="3866658" cy="3429946"/>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rot="892681">
            <a:off x="4888532" y="1635009"/>
            <a:ext cx="3669936" cy="2963033"/>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txBox="1"/>
          <p:nvPr>
            <p:ph type="ctrTitle"/>
          </p:nvPr>
        </p:nvSpPr>
        <p:spPr>
          <a:xfrm>
            <a:off x="3654025" y="66900"/>
            <a:ext cx="53487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000"/>
              <a:t>Main Competitors to AirBnB</a:t>
            </a:r>
            <a:endParaRPr sz="4000">
              <a:solidFill>
                <a:schemeClr val="dk1"/>
              </a:solidFill>
            </a:endParaRPr>
          </a:p>
        </p:txBody>
      </p:sp>
      <p:sp>
        <p:nvSpPr>
          <p:cNvPr id="281" name="Google Shape;281;p30"/>
          <p:cNvSpPr txBox="1"/>
          <p:nvPr/>
        </p:nvSpPr>
        <p:spPr>
          <a:xfrm>
            <a:off x="433100" y="2090575"/>
            <a:ext cx="2826300" cy="58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accent1"/>
                </a:solidFill>
                <a:latin typeface="Assistant"/>
                <a:ea typeface="Assistant"/>
                <a:cs typeface="Assistant"/>
                <a:sym typeface="Assistant"/>
              </a:rPr>
              <a:t>Vrbo is an American vacation rental online marketplace originally known as Vacation Rentals by Owner. </a:t>
            </a:r>
            <a:endParaRPr sz="1500">
              <a:solidFill>
                <a:schemeClr val="accent1"/>
              </a:solidFill>
              <a:latin typeface="Assistant"/>
              <a:ea typeface="Assistant"/>
              <a:cs typeface="Assistant"/>
              <a:sym typeface="Assistant"/>
            </a:endParaRPr>
          </a:p>
          <a:p>
            <a:pPr indent="0" lvl="0" marL="0" rtl="0" algn="r">
              <a:spcBef>
                <a:spcPts val="0"/>
              </a:spcBef>
              <a:spcAft>
                <a:spcPts val="0"/>
              </a:spcAft>
              <a:buNone/>
            </a:pPr>
            <a:r>
              <a:t/>
            </a:r>
            <a:endParaRPr sz="1500">
              <a:solidFill>
                <a:schemeClr val="accent1"/>
              </a:solidFill>
              <a:latin typeface="Assistant"/>
              <a:ea typeface="Assistant"/>
              <a:cs typeface="Assistant"/>
              <a:sym typeface="Assistant"/>
            </a:endParaRPr>
          </a:p>
          <a:p>
            <a:pPr indent="0" lvl="0" marL="0" rtl="0" algn="r">
              <a:spcBef>
                <a:spcPts val="0"/>
              </a:spcBef>
              <a:spcAft>
                <a:spcPts val="0"/>
              </a:spcAft>
              <a:buNone/>
            </a:pPr>
            <a:r>
              <a:rPr lang="en" sz="1500">
                <a:solidFill>
                  <a:schemeClr val="accent1"/>
                </a:solidFill>
                <a:latin typeface="Assistant"/>
                <a:ea typeface="Assistant"/>
                <a:cs typeface="Assistant"/>
                <a:sym typeface="Assistant"/>
              </a:rPr>
              <a:t>Vrbo was founded in 1995 and now is owned by the Expedia Group.</a:t>
            </a:r>
            <a:endParaRPr sz="1500">
              <a:solidFill>
                <a:schemeClr val="accent1"/>
              </a:solidFill>
              <a:latin typeface="Assistant"/>
              <a:ea typeface="Assistant"/>
              <a:cs typeface="Assistant"/>
              <a:sym typeface="Assistant"/>
            </a:endParaRPr>
          </a:p>
        </p:txBody>
      </p:sp>
      <p:sp>
        <p:nvSpPr>
          <p:cNvPr id="282" name="Google Shape;282;p30"/>
          <p:cNvSpPr txBox="1"/>
          <p:nvPr/>
        </p:nvSpPr>
        <p:spPr>
          <a:xfrm flipH="1">
            <a:off x="547121" y="1943775"/>
            <a:ext cx="2305200" cy="273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3000">
                <a:solidFill>
                  <a:schemeClr val="dk1"/>
                </a:solidFill>
                <a:latin typeface="Nunito Sans"/>
                <a:ea typeface="Nunito Sans"/>
                <a:cs typeface="Nunito Sans"/>
                <a:sym typeface="Nunito Sans"/>
              </a:rPr>
              <a:t>Vrbo</a:t>
            </a:r>
            <a:endParaRPr b="1" sz="3000">
              <a:solidFill>
                <a:schemeClr val="dk1"/>
              </a:solidFill>
              <a:latin typeface="Nunito Sans"/>
              <a:ea typeface="Nunito Sans"/>
              <a:cs typeface="Nunito Sans"/>
              <a:sym typeface="Nunito Sans"/>
            </a:endParaRPr>
          </a:p>
        </p:txBody>
      </p:sp>
      <p:sp>
        <p:nvSpPr>
          <p:cNvPr id="283" name="Google Shape;283;p30"/>
          <p:cNvSpPr txBox="1"/>
          <p:nvPr/>
        </p:nvSpPr>
        <p:spPr>
          <a:xfrm>
            <a:off x="5513850" y="2802275"/>
            <a:ext cx="2826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latin typeface="Assistant"/>
                <a:ea typeface="Assistant"/>
                <a:cs typeface="Assistant"/>
                <a:sym typeface="Assistant"/>
              </a:rPr>
              <a:t>It is a San Francisco-based startup of 54 employees and the world's leading curated online booking platform, dedicated to unique accommodations in nature and truly inspiring rentals</a:t>
            </a:r>
            <a:endParaRPr sz="1500">
              <a:solidFill>
                <a:schemeClr val="accent1"/>
              </a:solidFill>
              <a:latin typeface="Assistant"/>
              <a:ea typeface="Assistant"/>
              <a:cs typeface="Assistant"/>
              <a:sym typeface="Assistant"/>
            </a:endParaRPr>
          </a:p>
        </p:txBody>
      </p:sp>
      <p:sp>
        <p:nvSpPr>
          <p:cNvPr id="284" name="Google Shape;284;p30"/>
          <p:cNvSpPr txBox="1"/>
          <p:nvPr/>
        </p:nvSpPr>
        <p:spPr>
          <a:xfrm flipH="1">
            <a:off x="5513898" y="2721371"/>
            <a:ext cx="2419200" cy="21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Nunito Sans"/>
                <a:ea typeface="Nunito Sans"/>
                <a:cs typeface="Nunito Sans"/>
                <a:sym typeface="Nunito Sans"/>
              </a:rPr>
              <a:t>Glamping Hub</a:t>
            </a:r>
            <a:endParaRPr b="1" sz="3000">
              <a:solidFill>
                <a:schemeClr val="dk1"/>
              </a:solidFill>
              <a:latin typeface="Nunito Sans"/>
              <a:ea typeface="Nunito Sans"/>
              <a:cs typeface="Nunito Sans"/>
              <a:sym typeface="Nunito Sans"/>
            </a:endParaRPr>
          </a:p>
        </p:txBody>
      </p:sp>
      <p:sp>
        <p:nvSpPr>
          <p:cNvPr id="285" name="Google Shape;28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0"/>
          <p:cNvPicPr preferRelativeResize="0"/>
          <p:nvPr/>
        </p:nvPicPr>
        <p:blipFill>
          <a:blip r:embed="rId3">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ctrTitle"/>
          </p:nvPr>
        </p:nvSpPr>
        <p:spPr>
          <a:xfrm>
            <a:off x="2335900" y="120375"/>
            <a:ext cx="54108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8FAFB"/>
                </a:solidFill>
              </a:rPr>
              <a:t>Strategic Advantage</a:t>
            </a:r>
            <a:endParaRPr sz="3500">
              <a:solidFill>
                <a:srgbClr val="F8FAFB"/>
              </a:solidFill>
            </a:endParaRPr>
          </a:p>
          <a:p>
            <a:pPr indent="0" lvl="0" marL="0" rtl="0" algn="l">
              <a:spcBef>
                <a:spcPts val="0"/>
              </a:spcBef>
              <a:spcAft>
                <a:spcPts val="0"/>
              </a:spcAft>
              <a:buNone/>
            </a:pPr>
            <a:r>
              <a:t/>
            </a:r>
            <a:endParaRPr sz="100"/>
          </a:p>
        </p:txBody>
      </p:sp>
      <p:sp>
        <p:nvSpPr>
          <p:cNvPr id="292" name="Google Shape;29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1"/>
          <p:cNvSpPr txBox="1"/>
          <p:nvPr/>
        </p:nvSpPr>
        <p:spPr>
          <a:xfrm>
            <a:off x="5115425" y="2269150"/>
            <a:ext cx="3621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ssistant"/>
                <a:ea typeface="Assistant"/>
                <a:cs typeface="Assistant"/>
                <a:sym typeface="Assistant"/>
              </a:rPr>
              <a:t>Glamping Hub doesn’t have the exact location of the property and there is no functionality to check what is located around the property.</a:t>
            </a:r>
            <a:endParaRPr sz="15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500">
              <a:solidFill>
                <a:schemeClr val="dk1"/>
              </a:solidFill>
              <a:latin typeface="Assistant"/>
              <a:ea typeface="Assistant"/>
              <a:cs typeface="Assistant"/>
              <a:sym typeface="Assistant"/>
            </a:endParaRPr>
          </a:p>
          <a:p>
            <a:pPr indent="0" lvl="0" marL="0" rtl="0" algn="l">
              <a:spcBef>
                <a:spcPts val="0"/>
              </a:spcBef>
              <a:spcAft>
                <a:spcPts val="0"/>
              </a:spcAft>
              <a:buNone/>
            </a:pPr>
            <a:r>
              <a:rPr lang="en" sz="1500">
                <a:solidFill>
                  <a:schemeClr val="dk1"/>
                </a:solidFill>
                <a:latin typeface="Assistant"/>
                <a:ea typeface="Assistant"/>
                <a:cs typeface="Assistant"/>
                <a:sym typeface="Assistant"/>
              </a:rPr>
              <a:t>There is no Virtual / Voice  Assistant either.</a:t>
            </a:r>
            <a:endParaRPr sz="1500">
              <a:solidFill>
                <a:schemeClr val="dk1"/>
              </a:solidFill>
              <a:latin typeface="Assistant"/>
              <a:ea typeface="Assistant"/>
              <a:cs typeface="Assistant"/>
              <a:sym typeface="Assistant"/>
            </a:endParaRPr>
          </a:p>
        </p:txBody>
      </p:sp>
      <p:sp>
        <p:nvSpPr>
          <p:cNvPr id="294" name="Google Shape;294;p31"/>
          <p:cNvSpPr txBox="1"/>
          <p:nvPr/>
        </p:nvSpPr>
        <p:spPr>
          <a:xfrm>
            <a:off x="5051775" y="14799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Nunito Sans"/>
                <a:ea typeface="Nunito Sans"/>
                <a:cs typeface="Nunito Sans"/>
                <a:sym typeface="Nunito Sans"/>
              </a:rPr>
              <a:t>Glamping Hub</a:t>
            </a:r>
            <a:endParaRPr b="1" sz="3000">
              <a:solidFill>
                <a:schemeClr val="dk1"/>
              </a:solidFill>
              <a:latin typeface="Nunito Sans"/>
              <a:ea typeface="Nunito Sans"/>
              <a:cs typeface="Nunito Sans"/>
              <a:sym typeface="Nunito Sans"/>
            </a:endParaRPr>
          </a:p>
        </p:txBody>
      </p:sp>
      <p:sp>
        <p:nvSpPr>
          <p:cNvPr id="295" name="Google Shape;295;p31"/>
          <p:cNvSpPr txBox="1"/>
          <p:nvPr/>
        </p:nvSpPr>
        <p:spPr>
          <a:xfrm>
            <a:off x="860775" y="2219350"/>
            <a:ext cx="356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ssistant"/>
                <a:ea typeface="Assistant"/>
                <a:cs typeface="Assistant"/>
                <a:sym typeface="Assistant"/>
              </a:rPr>
              <a:t>Vrbo already has a “What’s nearby?” feature, with Google Maps integrated in every listing, which Airbnb lacks. </a:t>
            </a:r>
            <a:endParaRPr sz="15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500">
              <a:solidFill>
                <a:schemeClr val="dk1"/>
              </a:solidFill>
              <a:latin typeface="Assistant"/>
              <a:ea typeface="Assistant"/>
              <a:cs typeface="Assistant"/>
              <a:sym typeface="Assistant"/>
            </a:endParaRPr>
          </a:p>
          <a:p>
            <a:pPr indent="0" lvl="0" marL="0" rtl="0" algn="l">
              <a:spcBef>
                <a:spcPts val="0"/>
              </a:spcBef>
              <a:spcAft>
                <a:spcPts val="0"/>
              </a:spcAft>
              <a:buNone/>
            </a:pPr>
            <a:r>
              <a:rPr lang="en" sz="1500">
                <a:solidFill>
                  <a:schemeClr val="dk1"/>
                </a:solidFill>
                <a:latin typeface="Assistant"/>
                <a:ea typeface="Assistant"/>
                <a:cs typeface="Assistant"/>
                <a:sym typeface="Assistant"/>
              </a:rPr>
              <a:t>With our solution, we will match this capability and frog-leap with the conversational AI / voice assistant.</a:t>
            </a:r>
            <a:endParaRPr sz="1500">
              <a:solidFill>
                <a:schemeClr val="dk1"/>
              </a:solidFill>
              <a:latin typeface="Assistant"/>
              <a:ea typeface="Assistant"/>
              <a:cs typeface="Assistant"/>
              <a:sym typeface="Assistant"/>
            </a:endParaRPr>
          </a:p>
        </p:txBody>
      </p:sp>
      <p:sp>
        <p:nvSpPr>
          <p:cNvPr id="296" name="Google Shape;296;p31"/>
          <p:cNvSpPr txBox="1"/>
          <p:nvPr/>
        </p:nvSpPr>
        <p:spPr>
          <a:xfrm>
            <a:off x="860775" y="14799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Nunito Sans"/>
                <a:ea typeface="Nunito Sans"/>
                <a:cs typeface="Nunito Sans"/>
                <a:sym typeface="Nunito Sans"/>
              </a:rPr>
              <a:t>Vrbo</a:t>
            </a:r>
            <a:endParaRPr b="1" sz="3000">
              <a:solidFill>
                <a:schemeClr val="dk1"/>
              </a:solidFill>
              <a:latin typeface="Nunito Sans"/>
              <a:ea typeface="Nunito Sans"/>
              <a:cs typeface="Nunito Sans"/>
              <a:sym typeface="Nunito Sans"/>
            </a:endParaRPr>
          </a:p>
        </p:txBody>
      </p:sp>
      <p:pic>
        <p:nvPicPr>
          <p:cNvPr id="297" name="Google Shape;297;p31"/>
          <p:cNvPicPr preferRelativeResize="0"/>
          <p:nvPr/>
        </p:nvPicPr>
        <p:blipFill>
          <a:blip r:embed="rId3">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ctrTitle"/>
          </p:nvPr>
        </p:nvSpPr>
        <p:spPr>
          <a:xfrm>
            <a:off x="2686200" y="316200"/>
            <a:ext cx="37716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Timeline / Roadmap</a:t>
            </a:r>
            <a:endParaRPr sz="2600">
              <a:solidFill>
                <a:schemeClr val="lt1"/>
              </a:solidFill>
            </a:endParaRPr>
          </a:p>
        </p:txBody>
      </p:sp>
      <p:sp>
        <p:nvSpPr>
          <p:cNvPr id="303" name="Google Shape;30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32"/>
          <p:cNvPicPr preferRelativeResize="0"/>
          <p:nvPr/>
        </p:nvPicPr>
        <p:blipFill>
          <a:blip r:embed="rId3">
            <a:alphaModFix/>
          </a:blip>
          <a:stretch>
            <a:fillRect/>
          </a:stretch>
        </p:blipFill>
        <p:spPr>
          <a:xfrm>
            <a:off x="7501150" y="4511400"/>
            <a:ext cx="1501600" cy="469250"/>
          </a:xfrm>
          <a:prstGeom prst="rect">
            <a:avLst/>
          </a:prstGeom>
          <a:noFill/>
          <a:ln>
            <a:noFill/>
          </a:ln>
        </p:spPr>
      </p:pic>
      <p:pic>
        <p:nvPicPr>
          <p:cNvPr id="305" name="Google Shape;305;p32"/>
          <p:cNvPicPr preferRelativeResize="0"/>
          <p:nvPr/>
        </p:nvPicPr>
        <p:blipFill>
          <a:blip r:embed="rId4">
            <a:alphaModFix/>
          </a:blip>
          <a:stretch>
            <a:fillRect/>
          </a:stretch>
        </p:blipFill>
        <p:spPr>
          <a:xfrm>
            <a:off x="720000" y="788750"/>
            <a:ext cx="7196355" cy="36438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33"/>
          <p:cNvSpPr txBox="1"/>
          <p:nvPr>
            <p:ph type="ctrTitle"/>
          </p:nvPr>
        </p:nvSpPr>
        <p:spPr>
          <a:xfrm flipH="1">
            <a:off x="921400" y="-85800"/>
            <a:ext cx="53652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Architecture of the AI chatbot</a:t>
            </a:r>
            <a:endParaRPr sz="2700"/>
          </a:p>
        </p:txBody>
      </p:sp>
      <p:sp>
        <p:nvSpPr>
          <p:cNvPr id="311" name="Google Shape;311;p33"/>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33"/>
          <p:cNvPicPr preferRelativeResize="0"/>
          <p:nvPr/>
        </p:nvPicPr>
        <p:blipFill>
          <a:blip r:embed="rId4">
            <a:alphaModFix/>
          </a:blip>
          <a:stretch>
            <a:fillRect/>
          </a:stretch>
        </p:blipFill>
        <p:spPr>
          <a:xfrm>
            <a:off x="720000" y="630200"/>
            <a:ext cx="8094748" cy="3883100"/>
          </a:xfrm>
          <a:prstGeom prst="rect">
            <a:avLst/>
          </a:prstGeom>
          <a:noFill/>
          <a:ln>
            <a:noFill/>
          </a:ln>
        </p:spPr>
      </p:pic>
      <p:pic>
        <p:nvPicPr>
          <p:cNvPr id="314" name="Google Shape;314;p33"/>
          <p:cNvPicPr preferRelativeResize="0"/>
          <p:nvPr/>
        </p:nvPicPr>
        <p:blipFill>
          <a:blip r:embed="rId5">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nvSpPr>
        <p:spPr>
          <a:xfrm>
            <a:off x="909600" y="160875"/>
            <a:ext cx="7324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Nunito Sans"/>
                <a:ea typeface="Nunito Sans"/>
                <a:cs typeface="Nunito Sans"/>
                <a:sym typeface="Nunito Sans"/>
              </a:rPr>
              <a:t>UI Design for website / Phone - Chatbot</a:t>
            </a:r>
            <a:endParaRPr sz="2600">
              <a:solidFill>
                <a:schemeClr val="dk1"/>
              </a:solidFill>
              <a:latin typeface="Nunito Sans"/>
              <a:ea typeface="Nunito Sans"/>
              <a:cs typeface="Nunito Sans"/>
              <a:sym typeface="Nunito Sans"/>
            </a:endParaRPr>
          </a:p>
        </p:txBody>
      </p:sp>
      <p:pic>
        <p:nvPicPr>
          <p:cNvPr id="320" name="Google Shape;320;p34"/>
          <p:cNvPicPr preferRelativeResize="0"/>
          <p:nvPr/>
        </p:nvPicPr>
        <p:blipFill>
          <a:blip r:embed="rId3">
            <a:alphaModFix/>
          </a:blip>
          <a:stretch>
            <a:fillRect/>
          </a:stretch>
        </p:blipFill>
        <p:spPr>
          <a:xfrm>
            <a:off x="1123950" y="745875"/>
            <a:ext cx="6896100" cy="3857625"/>
          </a:xfrm>
          <a:prstGeom prst="rect">
            <a:avLst/>
          </a:prstGeom>
          <a:noFill/>
          <a:ln>
            <a:noFill/>
          </a:ln>
        </p:spPr>
      </p:pic>
      <p:pic>
        <p:nvPicPr>
          <p:cNvPr id="321" name="Google Shape;321;p34"/>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322" name="Google Shape;32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35"/>
          <p:cNvSpPr txBox="1"/>
          <p:nvPr>
            <p:ph type="ctrTitle"/>
          </p:nvPr>
        </p:nvSpPr>
        <p:spPr>
          <a:xfrm flipH="1">
            <a:off x="1179002" y="1798888"/>
            <a:ext cx="2282100" cy="151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lt1"/>
                </a:solidFill>
              </a:rPr>
              <a:t>UI Design for Phone - Voice Assistant</a:t>
            </a:r>
            <a:endParaRPr sz="2400">
              <a:solidFill>
                <a:schemeClr val="lt1"/>
              </a:solidFill>
            </a:endParaRPr>
          </a:p>
        </p:txBody>
      </p:sp>
      <p:sp>
        <p:nvSpPr>
          <p:cNvPr id="328" name="Google Shape;328;p35"/>
          <p:cNvSpPr txBox="1"/>
          <p:nvPr>
            <p:ph idx="2" type="ctrTitle"/>
          </p:nvPr>
        </p:nvSpPr>
        <p:spPr>
          <a:xfrm>
            <a:off x="654219" y="2306410"/>
            <a:ext cx="3281400" cy="8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solidFill>
                <a:schemeClr val="accent1"/>
              </a:solidFill>
            </a:endParaRPr>
          </a:p>
          <a:p>
            <a:pPr indent="0" lvl="0" marL="0" rtl="0" algn="r">
              <a:spcBef>
                <a:spcPts val="0"/>
              </a:spcBef>
              <a:spcAft>
                <a:spcPts val="0"/>
              </a:spcAft>
              <a:buNone/>
            </a:pPr>
            <a:r>
              <a:t/>
            </a:r>
            <a:endParaRPr>
              <a:solidFill>
                <a:schemeClr val="accent1"/>
              </a:solidFill>
            </a:endParaRPr>
          </a:p>
          <a:p>
            <a:pPr indent="0" lvl="0" marL="0" rtl="0" algn="r">
              <a:spcBef>
                <a:spcPts val="0"/>
              </a:spcBef>
              <a:spcAft>
                <a:spcPts val="0"/>
              </a:spcAft>
              <a:buNone/>
            </a:pPr>
            <a:r>
              <a:t/>
            </a:r>
            <a:endParaRPr>
              <a:solidFill>
                <a:schemeClr val="accent1"/>
              </a:solidFill>
            </a:endParaRPr>
          </a:p>
        </p:txBody>
      </p:sp>
      <p:sp>
        <p:nvSpPr>
          <p:cNvPr id="329" name="Google Shape;32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35"/>
          <p:cNvPicPr preferRelativeResize="0"/>
          <p:nvPr/>
        </p:nvPicPr>
        <p:blipFill>
          <a:blip r:embed="rId3">
            <a:alphaModFix/>
          </a:blip>
          <a:stretch>
            <a:fillRect/>
          </a:stretch>
        </p:blipFill>
        <p:spPr>
          <a:xfrm>
            <a:off x="5404350" y="560675"/>
            <a:ext cx="2052450" cy="3991124"/>
          </a:xfrm>
          <a:prstGeom prst="rect">
            <a:avLst/>
          </a:prstGeom>
          <a:noFill/>
          <a:ln>
            <a:noFill/>
          </a:ln>
        </p:spPr>
      </p:pic>
      <p:pic>
        <p:nvPicPr>
          <p:cNvPr id="331" name="Google Shape;331;p35"/>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332" name="Google Shape;332;p35"/>
          <p:cNvSpPr/>
          <p:nvPr/>
        </p:nvSpPr>
        <p:spPr>
          <a:xfrm>
            <a:off x="5843975" y="2207525"/>
            <a:ext cx="1112400" cy="203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338" name="Google Shape;338;p36"/>
          <p:cNvSpPr txBox="1"/>
          <p:nvPr/>
        </p:nvSpPr>
        <p:spPr>
          <a:xfrm>
            <a:off x="350225" y="136225"/>
            <a:ext cx="404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Nunito Sans"/>
                <a:ea typeface="Nunito Sans"/>
                <a:cs typeface="Nunito Sans"/>
                <a:sym typeface="Nunito Sans"/>
              </a:rPr>
              <a:t>Customer Journey Map</a:t>
            </a:r>
            <a:endParaRPr sz="2600">
              <a:solidFill>
                <a:schemeClr val="dk1"/>
              </a:solidFill>
              <a:latin typeface="Nunito Sans"/>
              <a:ea typeface="Nunito Sans"/>
              <a:cs typeface="Nunito Sans"/>
              <a:sym typeface="Nunito Sans"/>
            </a:endParaRPr>
          </a:p>
        </p:txBody>
      </p:sp>
      <p:pic>
        <p:nvPicPr>
          <p:cNvPr id="339" name="Google Shape;339;p36"/>
          <p:cNvPicPr preferRelativeResize="0"/>
          <p:nvPr/>
        </p:nvPicPr>
        <p:blipFill>
          <a:blip r:embed="rId3">
            <a:alphaModFix/>
          </a:blip>
          <a:stretch>
            <a:fillRect/>
          </a:stretch>
        </p:blipFill>
        <p:spPr>
          <a:xfrm>
            <a:off x="579550" y="636400"/>
            <a:ext cx="8119199" cy="4344256"/>
          </a:xfrm>
          <a:prstGeom prst="rect">
            <a:avLst/>
          </a:prstGeom>
          <a:noFill/>
          <a:ln>
            <a:noFill/>
          </a:ln>
        </p:spPr>
      </p:pic>
      <p:pic>
        <p:nvPicPr>
          <p:cNvPr id="340" name="Google Shape;340;p36"/>
          <p:cNvPicPr preferRelativeResize="0"/>
          <p:nvPr/>
        </p:nvPicPr>
        <p:blipFill>
          <a:blip r:embed="rId4">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p:nvPr/>
        </p:nvSpPr>
        <p:spPr>
          <a:xfrm>
            <a:off x="254781" y="459391"/>
            <a:ext cx="1600200" cy="13716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p37"/>
          <p:cNvSpPr txBox="1"/>
          <p:nvPr>
            <p:ph idx="4294967295" type="ctrTitle"/>
          </p:nvPr>
        </p:nvSpPr>
        <p:spPr>
          <a:xfrm flipH="1">
            <a:off x="304743" y="978667"/>
            <a:ext cx="1500300" cy="32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Nunito Sans"/>
              <a:buNone/>
            </a:pPr>
            <a:r>
              <a:rPr b="1" i="0" lang="en" sz="1600" u="none" cap="none" strike="noStrike">
                <a:solidFill>
                  <a:schemeClr val="lt1"/>
                </a:solidFill>
                <a:latin typeface="Nunito Sans"/>
                <a:ea typeface="Nunito Sans"/>
                <a:cs typeface="Nunito Sans"/>
                <a:sym typeface="Nunito Sans"/>
              </a:rPr>
              <a:t>Data Privacy</a:t>
            </a:r>
            <a:endParaRPr b="1" i="0" sz="1600" u="none" cap="none" strike="noStrike">
              <a:solidFill>
                <a:schemeClr val="lt1"/>
              </a:solidFill>
              <a:latin typeface="Nunito Sans"/>
              <a:ea typeface="Nunito Sans"/>
              <a:cs typeface="Nunito Sans"/>
              <a:sym typeface="Nunito Sans"/>
            </a:endParaRPr>
          </a:p>
        </p:txBody>
      </p:sp>
      <p:sp>
        <p:nvSpPr>
          <p:cNvPr id="347" name="Google Shape;347;p37"/>
          <p:cNvSpPr txBox="1"/>
          <p:nvPr>
            <p:ph idx="4294967295" type="subTitle"/>
          </p:nvPr>
        </p:nvSpPr>
        <p:spPr>
          <a:xfrm flipH="1">
            <a:off x="1827301" y="504375"/>
            <a:ext cx="6596700" cy="12693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181818"/>
              </a:buClr>
              <a:buSzPts val="1200"/>
              <a:buFont typeface="Assistant"/>
              <a:buNone/>
            </a:pPr>
            <a:r>
              <a:rPr b="1" i="0" lang="en" sz="1200" u="none" cap="none" strike="noStrike">
                <a:solidFill>
                  <a:srgbClr val="181818"/>
                </a:solidFill>
                <a:latin typeface="Assistant"/>
                <a:ea typeface="Assistant"/>
                <a:cs typeface="Assistant"/>
                <a:sym typeface="Assistant"/>
              </a:rPr>
              <a:t>Risk: </a:t>
            </a:r>
            <a:endParaRPr/>
          </a:p>
          <a:p>
            <a:pPr indent="0" lvl="0" marL="457200" marR="0" rtl="0" algn="l">
              <a:lnSpc>
                <a:spcPct val="100000"/>
              </a:lnSpc>
              <a:spcBef>
                <a:spcPts val="0"/>
              </a:spcBef>
              <a:spcAft>
                <a:spcPts val="0"/>
              </a:spcAft>
              <a:buNone/>
            </a:pPr>
            <a:r>
              <a:rPr i="0" lang="en" sz="1200" u="none" cap="none" strike="noStrike">
                <a:solidFill>
                  <a:srgbClr val="181818"/>
                </a:solidFill>
                <a:latin typeface="Assistant"/>
                <a:ea typeface="Assistant"/>
                <a:cs typeface="Assistant"/>
                <a:sym typeface="Assistant"/>
              </a:rPr>
              <a:t>Sensitive data leakage </a:t>
            </a:r>
            <a:endParaRPr/>
          </a:p>
          <a:p>
            <a:pPr indent="0" lvl="0" marL="158750" marR="0" rtl="0" algn="l">
              <a:lnSpc>
                <a:spcPct val="100000"/>
              </a:lnSpc>
              <a:spcBef>
                <a:spcPts val="0"/>
              </a:spcBef>
              <a:spcAft>
                <a:spcPts val="0"/>
              </a:spcAft>
              <a:buClr>
                <a:srgbClr val="181818"/>
              </a:buClr>
              <a:buSzPts val="1200"/>
              <a:buFont typeface="Assistant"/>
              <a:buNone/>
            </a:pPr>
            <a:r>
              <a:rPr b="1" i="0" lang="en" sz="1200" u="none" cap="none" strike="noStrike">
                <a:solidFill>
                  <a:srgbClr val="181818"/>
                </a:solidFill>
                <a:latin typeface="Assistant"/>
                <a:ea typeface="Assistant"/>
                <a:cs typeface="Assistant"/>
                <a:sym typeface="Assistant"/>
              </a:rPr>
              <a:t>Mitigation:</a:t>
            </a:r>
            <a:endParaRPr/>
          </a:p>
          <a:p>
            <a:pPr indent="0" lvl="0" marL="457200" marR="0" rtl="0" algn="l">
              <a:lnSpc>
                <a:spcPct val="100000"/>
              </a:lnSpc>
              <a:spcBef>
                <a:spcPts val="0"/>
              </a:spcBef>
              <a:spcAft>
                <a:spcPts val="0"/>
              </a:spcAft>
              <a:buNone/>
            </a:pPr>
            <a:r>
              <a:rPr i="0" lang="en" sz="1200" u="none" cap="none" strike="noStrike">
                <a:solidFill>
                  <a:srgbClr val="181818"/>
                </a:solidFill>
                <a:latin typeface="Assistant"/>
                <a:ea typeface="Assistant"/>
                <a:cs typeface="Assistant"/>
                <a:sym typeface="Assistant"/>
              </a:rPr>
              <a:t>End to end Encryption</a:t>
            </a:r>
            <a:endParaRPr>
              <a:solidFill>
                <a:srgbClr val="181818"/>
              </a:solidFill>
              <a:latin typeface="Assistant"/>
              <a:ea typeface="Assistant"/>
              <a:cs typeface="Assistant"/>
              <a:sym typeface="Assistant"/>
            </a:endParaRPr>
          </a:p>
          <a:p>
            <a:pPr indent="0" lvl="0" marL="457200" marR="0" rtl="0" algn="l">
              <a:lnSpc>
                <a:spcPct val="100000"/>
              </a:lnSpc>
              <a:spcBef>
                <a:spcPts val="0"/>
              </a:spcBef>
              <a:spcAft>
                <a:spcPts val="0"/>
              </a:spcAft>
              <a:buNone/>
            </a:pPr>
            <a:r>
              <a:rPr i="0" lang="en" sz="1200" u="none" cap="none" strike="noStrike">
                <a:solidFill>
                  <a:srgbClr val="181818"/>
                </a:solidFill>
                <a:latin typeface="Assistant"/>
                <a:ea typeface="Assistant"/>
                <a:cs typeface="Assistant"/>
                <a:sym typeface="Assistant"/>
              </a:rPr>
              <a:t>Self destructing message are a practical solution. </a:t>
            </a:r>
            <a:endParaRPr/>
          </a:p>
        </p:txBody>
      </p:sp>
      <p:sp>
        <p:nvSpPr>
          <p:cNvPr id="348" name="Google Shape;348;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49" name="Google Shape;349;p37"/>
          <p:cNvSpPr/>
          <p:nvPr/>
        </p:nvSpPr>
        <p:spPr>
          <a:xfrm>
            <a:off x="254781" y="2087861"/>
            <a:ext cx="1600200" cy="13716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0" name="Google Shape;350;p37"/>
          <p:cNvSpPr txBox="1"/>
          <p:nvPr/>
        </p:nvSpPr>
        <p:spPr>
          <a:xfrm>
            <a:off x="302616" y="2610092"/>
            <a:ext cx="1504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600">
                <a:solidFill>
                  <a:schemeClr val="lt1"/>
                </a:solidFill>
                <a:latin typeface="Nunito Sans"/>
                <a:ea typeface="Nunito Sans"/>
                <a:cs typeface="Nunito Sans"/>
                <a:sym typeface="Nunito Sans"/>
              </a:rPr>
              <a:t>Security</a:t>
            </a:r>
            <a:endParaRPr b="1" i="0" sz="1600" u="none" cap="none" strike="noStrike">
              <a:solidFill>
                <a:schemeClr val="lt1"/>
              </a:solidFill>
              <a:latin typeface="Nunito Sans"/>
              <a:ea typeface="Nunito Sans"/>
              <a:cs typeface="Nunito Sans"/>
              <a:sym typeface="Nunito Sans"/>
            </a:endParaRPr>
          </a:p>
        </p:txBody>
      </p:sp>
      <p:sp>
        <p:nvSpPr>
          <p:cNvPr id="351" name="Google Shape;351;p37"/>
          <p:cNvSpPr txBox="1"/>
          <p:nvPr/>
        </p:nvSpPr>
        <p:spPr>
          <a:xfrm>
            <a:off x="2403613" y="42719"/>
            <a:ext cx="4125600" cy="923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3000">
                <a:solidFill>
                  <a:schemeClr val="dk1"/>
                </a:solidFill>
                <a:latin typeface="Nunito Sans"/>
                <a:ea typeface="Nunito Sans"/>
                <a:cs typeface="Nunito Sans"/>
                <a:sym typeface="Nunito Sans"/>
              </a:rPr>
              <a:t>Risk</a:t>
            </a:r>
            <a:r>
              <a:rPr lang="en" sz="3000">
                <a:solidFill>
                  <a:schemeClr val="dk1"/>
                </a:solidFill>
                <a:latin typeface="Nunito Sans"/>
                <a:ea typeface="Nunito Sans"/>
                <a:cs typeface="Nunito Sans"/>
                <a:sym typeface="Nunito Sans"/>
              </a:rPr>
              <a:t> and Mitigation</a:t>
            </a:r>
            <a:endParaRPr sz="3000">
              <a:solidFill>
                <a:schemeClr val="dk1"/>
              </a:solidFill>
              <a:latin typeface="Nunito Sans"/>
              <a:ea typeface="Nunito Sans"/>
              <a:cs typeface="Nunito Sans"/>
              <a:sym typeface="Nunito Sans"/>
            </a:endParaRPr>
          </a:p>
          <a:p>
            <a:pPr indent="0" lvl="0" marL="0" marR="0" rtl="0" algn="ctr">
              <a:lnSpc>
                <a:spcPct val="100000"/>
              </a:lnSpc>
              <a:spcBef>
                <a:spcPts val="0"/>
              </a:spcBef>
              <a:spcAft>
                <a:spcPts val="0"/>
              </a:spcAft>
              <a:buNone/>
            </a:pPr>
            <a:r>
              <a:t/>
            </a:r>
            <a:endParaRPr b="1" sz="2400"/>
          </a:p>
        </p:txBody>
      </p:sp>
      <p:sp>
        <p:nvSpPr>
          <p:cNvPr id="352" name="Google Shape;352;p37"/>
          <p:cNvSpPr/>
          <p:nvPr/>
        </p:nvSpPr>
        <p:spPr>
          <a:xfrm>
            <a:off x="254781" y="3711617"/>
            <a:ext cx="1600200" cy="13716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3" name="Google Shape;353;p37"/>
          <p:cNvSpPr txBox="1"/>
          <p:nvPr/>
        </p:nvSpPr>
        <p:spPr>
          <a:xfrm>
            <a:off x="254799" y="4247931"/>
            <a:ext cx="1600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Nunito Sans"/>
                <a:ea typeface="Nunito Sans"/>
                <a:cs typeface="Nunito Sans"/>
                <a:sym typeface="Nunito Sans"/>
              </a:rPr>
              <a:t>High Risk Financial Investment</a:t>
            </a:r>
            <a:endParaRPr b="1" i="0" sz="1200" u="none" cap="none" strike="noStrike">
              <a:solidFill>
                <a:schemeClr val="lt1"/>
              </a:solidFill>
              <a:latin typeface="Nunito Sans"/>
              <a:ea typeface="Nunito Sans"/>
              <a:cs typeface="Nunito Sans"/>
              <a:sym typeface="Nunito Sans"/>
            </a:endParaRPr>
          </a:p>
        </p:txBody>
      </p:sp>
      <p:sp>
        <p:nvSpPr>
          <p:cNvPr id="354" name="Google Shape;354;p37"/>
          <p:cNvSpPr txBox="1"/>
          <p:nvPr/>
        </p:nvSpPr>
        <p:spPr>
          <a:xfrm flipH="1">
            <a:off x="1855009" y="1946458"/>
            <a:ext cx="7278300" cy="1477500"/>
          </a:xfrm>
          <a:prstGeom prst="rect">
            <a:avLst/>
          </a:prstGeom>
          <a:noFill/>
          <a:ln>
            <a:noFill/>
          </a:ln>
        </p:spPr>
        <p:txBody>
          <a:bodyPr anchorCtr="0" anchor="t" bIns="91425" lIns="91425" spcFirstLastPara="1" rIns="91425" wrap="square" tIns="91425">
            <a:spAutoFit/>
          </a:bodyPr>
          <a:lstStyle/>
          <a:p>
            <a:pPr indent="0" lvl="0" marL="158750" marR="0" rtl="0" algn="l">
              <a:lnSpc>
                <a:spcPct val="100000"/>
              </a:lnSpc>
              <a:spcBef>
                <a:spcPts val="0"/>
              </a:spcBef>
              <a:spcAft>
                <a:spcPts val="0"/>
              </a:spcAft>
              <a:buClr>
                <a:srgbClr val="181818"/>
              </a:buClr>
              <a:buSzPts val="1200"/>
              <a:buFont typeface="Assistant"/>
              <a:buNone/>
            </a:pPr>
            <a:r>
              <a:rPr b="1" i="0" lang="en" sz="1200" u="none" cap="none" strike="noStrike">
                <a:solidFill>
                  <a:srgbClr val="181818"/>
                </a:solidFill>
                <a:latin typeface="Assistant"/>
                <a:ea typeface="Assistant"/>
                <a:cs typeface="Assistant"/>
                <a:sym typeface="Assistant"/>
              </a:rPr>
              <a:t>Risk:</a:t>
            </a:r>
            <a:endParaRPr>
              <a:latin typeface="Assistant"/>
              <a:ea typeface="Assistant"/>
              <a:cs typeface="Assistant"/>
              <a:sym typeface="Assistant"/>
            </a:endParaRPr>
          </a:p>
          <a:p>
            <a:pPr indent="0" lvl="0" marL="457200" marR="0" rtl="0" algn="l">
              <a:lnSpc>
                <a:spcPct val="100000"/>
              </a:lnSpc>
              <a:spcBef>
                <a:spcPts val="0"/>
              </a:spcBef>
              <a:spcAft>
                <a:spcPts val="0"/>
              </a:spcAft>
              <a:buNone/>
            </a:pPr>
            <a:r>
              <a:rPr lang="en" sz="1200">
                <a:solidFill>
                  <a:srgbClr val="181818"/>
                </a:solidFill>
                <a:latin typeface="Assistant"/>
                <a:ea typeface="Assistant"/>
                <a:cs typeface="Assistant"/>
                <a:sym typeface="Assistant"/>
              </a:rPr>
              <a:t>Third party API integration comes with potential security risks such as:</a:t>
            </a:r>
            <a:endParaRPr sz="1200">
              <a:solidFill>
                <a:srgbClr val="181818"/>
              </a:solidFill>
              <a:latin typeface="Assistant"/>
              <a:ea typeface="Assistant"/>
              <a:cs typeface="Assistant"/>
              <a:sym typeface="Assistant"/>
            </a:endParaRPr>
          </a:p>
          <a:p>
            <a:pPr indent="-304800" lvl="1" marL="1371600" marR="0" rtl="0" algn="l">
              <a:lnSpc>
                <a:spcPct val="100000"/>
              </a:lnSpc>
              <a:spcBef>
                <a:spcPts val="0"/>
              </a:spcBef>
              <a:spcAft>
                <a:spcPts val="0"/>
              </a:spcAft>
              <a:buClr>
                <a:srgbClr val="181818"/>
              </a:buClr>
              <a:buSzPts val="1200"/>
              <a:buFont typeface="Assistant"/>
              <a:buChar char="-"/>
            </a:pPr>
            <a:r>
              <a:rPr lang="en" sz="1200">
                <a:solidFill>
                  <a:srgbClr val="181818"/>
                </a:solidFill>
                <a:latin typeface="Assistant"/>
                <a:ea typeface="Assistant"/>
                <a:cs typeface="Assistant"/>
                <a:sym typeface="Assistant"/>
              </a:rPr>
              <a:t>User and function level authorization </a:t>
            </a:r>
            <a:endParaRPr sz="1200">
              <a:solidFill>
                <a:srgbClr val="181818"/>
              </a:solidFill>
              <a:latin typeface="Assistant"/>
              <a:ea typeface="Assistant"/>
              <a:cs typeface="Assistant"/>
              <a:sym typeface="Assistant"/>
            </a:endParaRPr>
          </a:p>
          <a:p>
            <a:pPr indent="-304800" lvl="1" marL="1371600" marR="0" rtl="0" algn="l">
              <a:lnSpc>
                <a:spcPct val="100000"/>
              </a:lnSpc>
              <a:spcBef>
                <a:spcPts val="0"/>
              </a:spcBef>
              <a:spcAft>
                <a:spcPts val="0"/>
              </a:spcAft>
              <a:buClr>
                <a:srgbClr val="181818"/>
              </a:buClr>
              <a:buSzPts val="1200"/>
              <a:buFont typeface="Assistant"/>
              <a:buChar char="-"/>
            </a:pPr>
            <a:r>
              <a:rPr lang="en" sz="1200">
                <a:solidFill>
                  <a:srgbClr val="181818"/>
                </a:solidFill>
                <a:latin typeface="Assistant"/>
                <a:ea typeface="Assistant"/>
                <a:cs typeface="Assistant"/>
                <a:sym typeface="Assistant"/>
              </a:rPr>
              <a:t>Security misconfiguration</a:t>
            </a:r>
            <a:endParaRPr>
              <a:latin typeface="Assistant"/>
              <a:ea typeface="Assistant"/>
              <a:cs typeface="Assistant"/>
              <a:sym typeface="Assistant"/>
            </a:endParaRPr>
          </a:p>
          <a:p>
            <a:pPr indent="0" lvl="0" marL="158750" marR="0" rtl="0" algn="l">
              <a:lnSpc>
                <a:spcPct val="100000"/>
              </a:lnSpc>
              <a:spcBef>
                <a:spcPts val="0"/>
              </a:spcBef>
              <a:spcAft>
                <a:spcPts val="0"/>
              </a:spcAft>
              <a:buClr>
                <a:srgbClr val="181818"/>
              </a:buClr>
              <a:buSzPts val="1200"/>
              <a:buFont typeface="Assistant"/>
              <a:buNone/>
            </a:pPr>
            <a:r>
              <a:rPr b="1" i="0" lang="en" sz="1200" u="none" cap="none" strike="noStrike">
                <a:solidFill>
                  <a:srgbClr val="181818"/>
                </a:solidFill>
                <a:latin typeface="Assistant"/>
                <a:ea typeface="Assistant"/>
                <a:cs typeface="Assistant"/>
                <a:sym typeface="Assistant"/>
              </a:rPr>
              <a:t> Mitigation:</a:t>
            </a:r>
            <a:endParaRPr>
              <a:latin typeface="Assistant"/>
              <a:ea typeface="Assistant"/>
              <a:cs typeface="Assistant"/>
              <a:sym typeface="Assistant"/>
            </a:endParaRPr>
          </a:p>
          <a:p>
            <a:pPr indent="0" lvl="0" marL="457200" marR="0" rtl="0" algn="l">
              <a:lnSpc>
                <a:spcPct val="100000"/>
              </a:lnSpc>
              <a:spcBef>
                <a:spcPts val="0"/>
              </a:spcBef>
              <a:spcAft>
                <a:spcPts val="0"/>
              </a:spcAft>
              <a:buNone/>
            </a:pPr>
            <a:r>
              <a:rPr lang="en" sz="1200">
                <a:solidFill>
                  <a:srgbClr val="181818"/>
                </a:solidFill>
                <a:latin typeface="Assistant"/>
                <a:ea typeface="Assistant"/>
                <a:cs typeface="Assistant"/>
                <a:sym typeface="Assistant"/>
              </a:rPr>
              <a:t>Use tokens and OAuth for authentication and authorization</a:t>
            </a:r>
            <a:endParaRPr sz="1200">
              <a:solidFill>
                <a:srgbClr val="181818"/>
              </a:solidFill>
              <a:latin typeface="Assistant"/>
              <a:ea typeface="Assistant"/>
              <a:cs typeface="Assistant"/>
              <a:sym typeface="Assistant"/>
            </a:endParaRPr>
          </a:p>
          <a:p>
            <a:pPr indent="0" lvl="0" marL="457200" marR="0" rtl="0" algn="l">
              <a:lnSpc>
                <a:spcPct val="100000"/>
              </a:lnSpc>
              <a:spcBef>
                <a:spcPts val="0"/>
              </a:spcBef>
              <a:spcAft>
                <a:spcPts val="0"/>
              </a:spcAft>
              <a:buNone/>
            </a:pPr>
            <a:r>
              <a:rPr lang="en" sz="1200">
                <a:solidFill>
                  <a:srgbClr val="181818"/>
                </a:solidFill>
                <a:latin typeface="Assistant"/>
                <a:ea typeface="Assistant"/>
                <a:cs typeface="Assistant"/>
                <a:sym typeface="Assistant"/>
              </a:rPr>
              <a:t>Use an API Gateway to monitor API traffic</a:t>
            </a:r>
            <a:endParaRPr sz="1200">
              <a:solidFill>
                <a:srgbClr val="181818"/>
              </a:solidFill>
              <a:latin typeface="Assistant"/>
              <a:ea typeface="Assistant"/>
              <a:cs typeface="Assistant"/>
              <a:sym typeface="Assistant"/>
            </a:endParaRPr>
          </a:p>
        </p:txBody>
      </p:sp>
      <p:sp>
        <p:nvSpPr>
          <p:cNvPr id="355" name="Google Shape;355;p37"/>
          <p:cNvSpPr txBox="1"/>
          <p:nvPr/>
        </p:nvSpPr>
        <p:spPr>
          <a:xfrm flipH="1">
            <a:off x="1841250" y="3596750"/>
            <a:ext cx="6568800" cy="13716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181818"/>
              </a:buClr>
              <a:buSzPts val="1200"/>
              <a:buFont typeface="Assistant"/>
              <a:buNone/>
            </a:pPr>
            <a:r>
              <a:rPr b="1" i="0" lang="en" sz="1200" u="none" cap="none" strike="noStrike">
                <a:solidFill>
                  <a:srgbClr val="181818"/>
                </a:solidFill>
                <a:latin typeface="Assistant"/>
                <a:ea typeface="Assistant"/>
                <a:cs typeface="Assistant"/>
                <a:sym typeface="Assistant"/>
              </a:rPr>
              <a:t>Risk:</a:t>
            </a:r>
            <a:endParaRPr>
              <a:latin typeface="Assistant"/>
              <a:ea typeface="Assistant"/>
              <a:cs typeface="Assistant"/>
              <a:sym typeface="Assistant"/>
            </a:endParaRPr>
          </a:p>
          <a:p>
            <a:pPr indent="0" lvl="0" marL="457200" marR="0" rtl="0" algn="l">
              <a:lnSpc>
                <a:spcPct val="100000"/>
              </a:lnSpc>
              <a:spcBef>
                <a:spcPts val="0"/>
              </a:spcBef>
              <a:spcAft>
                <a:spcPts val="0"/>
              </a:spcAft>
              <a:buNone/>
            </a:pPr>
            <a:r>
              <a:rPr i="0" lang="en" sz="1200" u="none" cap="none" strike="noStrike">
                <a:solidFill>
                  <a:srgbClr val="181818"/>
                </a:solidFill>
                <a:latin typeface="Assistant"/>
                <a:ea typeface="Assistant"/>
                <a:cs typeface="Assistant"/>
                <a:sym typeface="Assistant"/>
              </a:rPr>
              <a:t>The conversational AI market is oversaturated with many chatbots which are not well tested in the real world</a:t>
            </a:r>
            <a:endParaRPr>
              <a:latin typeface="Assistant"/>
              <a:ea typeface="Assistant"/>
              <a:cs typeface="Assistant"/>
              <a:sym typeface="Assistant"/>
            </a:endParaRPr>
          </a:p>
          <a:p>
            <a:pPr indent="0" lvl="0" marL="158750" marR="0" rtl="0" algn="l">
              <a:lnSpc>
                <a:spcPct val="100000"/>
              </a:lnSpc>
              <a:spcBef>
                <a:spcPts val="0"/>
              </a:spcBef>
              <a:spcAft>
                <a:spcPts val="0"/>
              </a:spcAft>
              <a:buClr>
                <a:srgbClr val="181818"/>
              </a:buClr>
              <a:buSzPts val="1200"/>
              <a:buFont typeface="Assistant"/>
              <a:buNone/>
            </a:pPr>
            <a:r>
              <a:rPr b="1" i="0" lang="en" sz="1200" u="none" cap="none" strike="noStrike">
                <a:solidFill>
                  <a:srgbClr val="181818"/>
                </a:solidFill>
                <a:latin typeface="Assistant"/>
                <a:ea typeface="Assistant"/>
                <a:cs typeface="Assistant"/>
                <a:sym typeface="Assistant"/>
              </a:rPr>
              <a:t>Mitigation:</a:t>
            </a:r>
            <a:endParaRPr>
              <a:latin typeface="Assistant"/>
              <a:ea typeface="Assistant"/>
              <a:cs typeface="Assistant"/>
              <a:sym typeface="Assistant"/>
            </a:endParaRPr>
          </a:p>
          <a:p>
            <a:pPr indent="0" lvl="0" marL="457200" marR="0" rtl="0" algn="l">
              <a:lnSpc>
                <a:spcPct val="100000"/>
              </a:lnSpc>
              <a:spcBef>
                <a:spcPts val="0"/>
              </a:spcBef>
              <a:spcAft>
                <a:spcPts val="0"/>
              </a:spcAft>
              <a:buNone/>
            </a:pPr>
            <a:r>
              <a:rPr i="0" lang="en" sz="1200" u="none" cap="none" strike="noStrike">
                <a:solidFill>
                  <a:srgbClr val="181818"/>
                </a:solidFill>
                <a:latin typeface="Assistant"/>
                <a:ea typeface="Assistant"/>
                <a:cs typeface="Assistant"/>
                <a:sym typeface="Assistant"/>
              </a:rPr>
              <a:t>Choose an established vendor who provides technology with proven results. </a:t>
            </a:r>
            <a:endParaRPr>
              <a:latin typeface="Assistant"/>
              <a:ea typeface="Assistant"/>
              <a:cs typeface="Assistant"/>
              <a:sym typeface="Assistant"/>
            </a:endParaRPr>
          </a:p>
          <a:p>
            <a:pPr indent="0" lvl="0" marL="457200" marR="0" rtl="0" algn="l">
              <a:lnSpc>
                <a:spcPct val="100000"/>
              </a:lnSpc>
              <a:spcBef>
                <a:spcPts val="0"/>
              </a:spcBef>
              <a:spcAft>
                <a:spcPts val="0"/>
              </a:spcAft>
              <a:buNone/>
            </a:pPr>
            <a:r>
              <a:rPr i="0" lang="en" sz="1200" u="none" cap="none" strike="noStrike">
                <a:solidFill>
                  <a:srgbClr val="181818"/>
                </a:solidFill>
                <a:latin typeface="Assistant"/>
                <a:ea typeface="Assistant"/>
                <a:cs typeface="Assistant"/>
                <a:sym typeface="Assistant"/>
              </a:rPr>
              <a:t>Working with experts means benefit from their many years of experience, thereby making the investment less risky </a:t>
            </a:r>
            <a:endParaRPr>
              <a:latin typeface="Assistant"/>
              <a:ea typeface="Assistant"/>
              <a:cs typeface="Assistant"/>
              <a:sym typeface="Assistant"/>
            </a:endParaRPr>
          </a:p>
          <a:p>
            <a:pPr indent="0" lvl="0" marL="158750" marR="0" rtl="0" algn="l">
              <a:lnSpc>
                <a:spcPct val="100000"/>
              </a:lnSpc>
              <a:spcBef>
                <a:spcPts val="0"/>
              </a:spcBef>
              <a:spcAft>
                <a:spcPts val="0"/>
              </a:spcAft>
              <a:buClr>
                <a:schemeClr val="dk1"/>
              </a:buClr>
              <a:buSzPts val="1200"/>
              <a:buFont typeface="Assistant"/>
              <a:buNone/>
            </a:pPr>
            <a:r>
              <a:t/>
            </a:r>
            <a:endParaRPr b="1" i="0" sz="1200" u="none" cap="none" strike="noStrike">
              <a:solidFill>
                <a:srgbClr val="181818"/>
              </a:solidFill>
              <a:latin typeface="Assistant"/>
              <a:ea typeface="Assistant"/>
              <a:cs typeface="Assistant"/>
              <a:sym typeface="Assistant"/>
            </a:endParaRPr>
          </a:p>
        </p:txBody>
      </p:sp>
      <p:pic>
        <p:nvPicPr>
          <p:cNvPr id="356" name="Google Shape;356;p37"/>
          <p:cNvPicPr preferRelativeResize="0"/>
          <p:nvPr/>
        </p:nvPicPr>
        <p:blipFill>
          <a:blip r:embed="rId3">
            <a:alphaModFix/>
          </a:blip>
          <a:stretch>
            <a:fillRect/>
          </a:stretch>
        </p:blipFill>
        <p:spPr>
          <a:xfrm>
            <a:off x="894525" y="2217300"/>
            <a:ext cx="320700" cy="320675"/>
          </a:xfrm>
          <a:prstGeom prst="rect">
            <a:avLst/>
          </a:prstGeom>
          <a:noFill/>
          <a:ln>
            <a:noFill/>
          </a:ln>
        </p:spPr>
      </p:pic>
      <p:pic>
        <p:nvPicPr>
          <p:cNvPr id="357" name="Google Shape;357;p37"/>
          <p:cNvPicPr preferRelativeResize="0"/>
          <p:nvPr/>
        </p:nvPicPr>
        <p:blipFill>
          <a:blip r:embed="rId4">
            <a:alphaModFix/>
          </a:blip>
          <a:stretch>
            <a:fillRect/>
          </a:stretch>
        </p:blipFill>
        <p:spPr>
          <a:xfrm>
            <a:off x="894547" y="3820302"/>
            <a:ext cx="320700" cy="320700"/>
          </a:xfrm>
          <a:prstGeom prst="rect">
            <a:avLst/>
          </a:prstGeom>
          <a:noFill/>
          <a:ln>
            <a:noFill/>
          </a:ln>
        </p:spPr>
      </p:pic>
      <p:pic>
        <p:nvPicPr>
          <p:cNvPr id="358" name="Google Shape;358;p37"/>
          <p:cNvPicPr preferRelativeResize="0"/>
          <p:nvPr/>
        </p:nvPicPr>
        <p:blipFill>
          <a:blip r:embed="rId5">
            <a:alphaModFix/>
          </a:blip>
          <a:stretch>
            <a:fillRect/>
          </a:stretch>
        </p:blipFill>
        <p:spPr>
          <a:xfrm>
            <a:off x="894521" y="614277"/>
            <a:ext cx="320713" cy="32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Company Profile</a:t>
            </a:r>
            <a:endParaRPr sz="2800"/>
          </a:p>
        </p:txBody>
      </p:sp>
      <p:sp>
        <p:nvSpPr>
          <p:cNvPr id="138" name="Google Shape;138;p20"/>
          <p:cNvSpPr txBox="1"/>
          <p:nvPr>
            <p:ph idx="2" type="ctrTitle"/>
          </p:nvPr>
        </p:nvSpPr>
        <p:spPr>
          <a:xfrm flipH="1">
            <a:off x="726475" y="2155325"/>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ABOUT</a:t>
            </a:r>
            <a:endParaRPr u="sng">
              <a:solidFill>
                <a:schemeClr val="lt1"/>
              </a:solidFill>
            </a:endParaRPr>
          </a:p>
        </p:txBody>
      </p:sp>
      <p:sp>
        <p:nvSpPr>
          <p:cNvPr id="139" name="Google Shape;139;p20"/>
          <p:cNvSpPr txBox="1"/>
          <p:nvPr>
            <p:ph idx="1" type="subTitle"/>
          </p:nvPr>
        </p:nvSpPr>
        <p:spPr>
          <a:xfrm flipH="1">
            <a:off x="720000" y="2803025"/>
            <a:ext cx="19851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web platform where users can rent out their space to host travelers.</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140" name="Google Shape;140;p20"/>
          <p:cNvSpPr txBox="1"/>
          <p:nvPr>
            <p:ph idx="3" type="ctrTitle"/>
          </p:nvPr>
        </p:nvSpPr>
        <p:spPr>
          <a:xfrm flipH="1">
            <a:off x="3884850" y="2155325"/>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lt1"/>
                </a:solidFill>
              </a:rPr>
              <a:t>VISION</a:t>
            </a:r>
            <a:endParaRPr u="sng">
              <a:solidFill>
                <a:schemeClr val="lt1"/>
              </a:solidFill>
            </a:endParaRPr>
          </a:p>
        </p:txBody>
      </p:sp>
      <p:sp>
        <p:nvSpPr>
          <p:cNvPr id="141" name="Google Shape;141;p20"/>
          <p:cNvSpPr txBox="1"/>
          <p:nvPr>
            <p:ph idx="4" type="subTitle"/>
          </p:nvPr>
        </p:nvSpPr>
        <p:spPr>
          <a:xfrm flipH="1">
            <a:off x="3579450" y="2803025"/>
            <a:ext cx="19851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Belong anywhere.</a:t>
            </a:r>
            <a:endParaRPr sz="1400">
              <a:solidFill>
                <a:schemeClr val="lt1"/>
              </a:solidFill>
            </a:endParaRPr>
          </a:p>
        </p:txBody>
      </p:sp>
      <p:sp>
        <p:nvSpPr>
          <p:cNvPr id="142" name="Google Shape;142;p20"/>
          <p:cNvSpPr txBox="1"/>
          <p:nvPr>
            <p:ph idx="5" type="ctrTitle"/>
          </p:nvPr>
        </p:nvSpPr>
        <p:spPr>
          <a:xfrm flipH="1">
            <a:off x="7043225" y="2155325"/>
            <a:ext cx="13743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u="sng"/>
              <a:t>MISSION</a:t>
            </a:r>
            <a:endParaRPr u="sng"/>
          </a:p>
        </p:txBody>
      </p:sp>
      <p:sp>
        <p:nvSpPr>
          <p:cNvPr id="143" name="Google Shape;143;p20"/>
          <p:cNvSpPr txBox="1"/>
          <p:nvPr>
            <p:ph idx="6" type="subTitle"/>
          </p:nvPr>
        </p:nvSpPr>
        <p:spPr>
          <a:xfrm flipH="1">
            <a:off x="6168425" y="2803025"/>
            <a:ext cx="2249100" cy="9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1"/>
                </a:solidFill>
              </a:rPr>
              <a:t>Help create a world where you can belong anywhere and where people can live in a place,</a:t>
            </a:r>
            <a:endParaRPr sz="1400">
              <a:solidFill>
                <a:schemeClr val="accent1"/>
              </a:solidFill>
            </a:endParaRPr>
          </a:p>
          <a:p>
            <a:pPr indent="0" lvl="0" marL="0" rtl="0" algn="r">
              <a:spcBef>
                <a:spcPts val="0"/>
              </a:spcBef>
              <a:spcAft>
                <a:spcPts val="0"/>
              </a:spcAft>
              <a:buNone/>
            </a:pPr>
            <a:r>
              <a:rPr lang="en" sz="1400">
                <a:solidFill>
                  <a:schemeClr val="accent1"/>
                </a:solidFill>
              </a:rPr>
              <a:t>instead of just traveling to it.</a:t>
            </a:r>
            <a:endParaRPr sz="1400">
              <a:solidFill>
                <a:schemeClr val="accent1"/>
              </a:solidFill>
            </a:endParaRPr>
          </a:p>
          <a:p>
            <a:pPr indent="0" lvl="0" marL="0" rtl="0" algn="r">
              <a:spcBef>
                <a:spcPts val="0"/>
              </a:spcBef>
              <a:spcAft>
                <a:spcPts val="0"/>
              </a:spcAft>
              <a:buNone/>
            </a:pPr>
            <a:r>
              <a:t/>
            </a:r>
            <a:endParaRPr sz="1400">
              <a:solidFill>
                <a:schemeClr val="accent1"/>
              </a:solidFill>
            </a:endParaRPr>
          </a:p>
        </p:txBody>
      </p:sp>
      <p:pic>
        <p:nvPicPr>
          <p:cNvPr id="144" name="Google Shape;144;p20"/>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145" name="Google Shape;14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idx="4294967295" type="ctrTitle"/>
          </p:nvPr>
        </p:nvSpPr>
        <p:spPr>
          <a:xfrm flipH="1">
            <a:off x="304743" y="978667"/>
            <a:ext cx="1500300" cy="32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Nunito Sans"/>
              <a:buNone/>
            </a:pPr>
            <a:r>
              <a:rPr b="1" i="0" lang="en" sz="1600" u="none" cap="none" strike="noStrike">
                <a:solidFill>
                  <a:schemeClr val="lt1"/>
                </a:solidFill>
                <a:latin typeface="Nunito Sans"/>
                <a:ea typeface="Nunito Sans"/>
                <a:cs typeface="Nunito Sans"/>
                <a:sym typeface="Nunito Sans"/>
              </a:rPr>
              <a:t>Data Privacy</a:t>
            </a:r>
            <a:endParaRPr b="1" i="0" sz="1600" u="none" cap="none" strike="noStrike">
              <a:solidFill>
                <a:schemeClr val="lt1"/>
              </a:solidFill>
              <a:latin typeface="Nunito Sans"/>
              <a:ea typeface="Nunito Sans"/>
              <a:cs typeface="Nunito Sans"/>
              <a:sym typeface="Nunito Sans"/>
            </a:endParaRPr>
          </a:p>
        </p:txBody>
      </p:sp>
      <p:sp>
        <p:nvSpPr>
          <p:cNvPr id="364" name="Google Shape;364;p38"/>
          <p:cNvSpPr txBox="1"/>
          <p:nvPr>
            <p:ph idx="4294967295" type="subTitle"/>
          </p:nvPr>
        </p:nvSpPr>
        <p:spPr>
          <a:xfrm flipH="1">
            <a:off x="1273550" y="722450"/>
            <a:ext cx="7374900" cy="8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81818"/>
              </a:buClr>
              <a:buSzPts val="1200"/>
              <a:buFont typeface="Assistant"/>
              <a:buNone/>
            </a:pPr>
            <a:r>
              <a:rPr b="1" lang="en" sz="1400">
                <a:solidFill>
                  <a:srgbClr val="181818"/>
                </a:solidFill>
                <a:latin typeface="Assistant"/>
                <a:ea typeface="Assistant"/>
                <a:cs typeface="Assistant"/>
                <a:sym typeface="Assistant"/>
              </a:rPr>
              <a:t>California Consumer Privacy Act (CCPA):</a:t>
            </a:r>
            <a:endParaRPr b="1" sz="1400">
              <a:solidFill>
                <a:srgbClr val="181818"/>
              </a:solidFill>
              <a:latin typeface="Assistant"/>
              <a:ea typeface="Assistant"/>
              <a:cs typeface="Assistant"/>
              <a:sym typeface="Assistant"/>
            </a:endParaRPr>
          </a:p>
          <a:p>
            <a:pPr indent="0" lvl="0" marL="457200" marR="0" rtl="0" algn="l">
              <a:lnSpc>
                <a:spcPct val="100000"/>
              </a:lnSpc>
              <a:spcBef>
                <a:spcPts val="0"/>
              </a:spcBef>
              <a:spcAft>
                <a:spcPts val="0"/>
              </a:spcAft>
              <a:buNone/>
            </a:pPr>
            <a:r>
              <a:rPr lang="en">
                <a:solidFill>
                  <a:srgbClr val="181818"/>
                </a:solidFill>
                <a:latin typeface="Assistant"/>
                <a:ea typeface="Assistant"/>
                <a:cs typeface="Assistant"/>
                <a:sym typeface="Assistant"/>
              </a:rPr>
              <a:t>Airbnb Payments will not share information it collects about customers with its affiliates or third parties (both financial and non-financial), except as required or permitted by your state’s law.</a:t>
            </a:r>
            <a:endParaRPr>
              <a:solidFill>
                <a:srgbClr val="181818"/>
              </a:solidFill>
              <a:latin typeface="Assistant"/>
              <a:ea typeface="Assistant"/>
              <a:cs typeface="Assistant"/>
              <a:sym typeface="Assistant"/>
            </a:endParaRPr>
          </a:p>
          <a:p>
            <a:pPr indent="0" lvl="0" marL="0" marR="0" rtl="0" algn="l">
              <a:lnSpc>
                <a:spcPct val="100000"/>
              </a:lnSpc>
              <a:spcBef>
                <a:spcPts val="0"/>
              </a:spcBef>
              <a:spcAft>
                <a:spcPts val="0"/>
              </a:spcAft>
              <a:buNone/>
            </a:pPr>
            <a:r>
              <a:t/>
            </a:r>
            <a:endParaRPr sz="1400">
              <a:solidFill>
                <a:srgbClr val="181818"/>
              </a:solidFill>
              <a:latin typeface="Assistant"/>
              <a:ea typeface="Assistant"/>
              <a:cs typeface="Assistant"/>
              <a:sym typeface="Assistant"/>
            </a:endParaRPr>
          </a:p>
          <a:p>
            <a:pPr indent="0" lvl="0" marL="0" marR="0" rtl="0" algn="l">
              <a:lnSpc>
                <a:spcPct val="100000"/>
              </a:lnSpc>
              <a:spcBef>
                <a:spcPts val="0"/>
              </a:spcBef>
              <a:spcAft>
                <a:spcPts val="0"/>
              </a:spcAft>
              <a:buNone/>
            </a:pPr>
            <a:r>
              <a:rPr b="1" lang="en" sz="1400">
                <a:solidFill>
                  <a:srgbClr val="181818"/>
                </a:solidFill>
                <a:latin typeface="Assistant"/>
                <a:ea typeface="Assistant"/>
                <a:cs typeface="Assistant"/>
                <a:sym typeface="Assistant"/>
              </a:rPr>
              <a:t>Privacy Policy for the United States:</a:t>
            </a:r>
            <a:endParaRPr b="1" sz="1400">
              <a:solidFill>
                <a:srgbClr val="181818"/>
              </a:solidFill>
              <a:latin typeface="Assistant"/>
              <a:ea typeface="Assistant"/>
              <a:cs typeface="Assistant"/>
              <a:sym typeface="Assistant"/>
            </a:endParaRPr>
          </a:p>
          <a:p>
            <a:pPr indent="0" lvl="0" marL="0" marR="0" rtl="0" algn="l">
              <a:lnSpc>
                <a:spcPct val="100000"/>
              </a:lnSpc>
              <a:spcBef>
                <a:spcPts val="0"/>
              </a:spcBef>
              <a:spcAft>
                <a:spcPts val="0"/>
              </a:spcAft>
              <a:buNone/>
            </a:pPr>
            <a:r>
              <a:t/>
            </a:r>
            <a:endParaRPr b="1">
              <a:solidFill>
                <a:srgbClr val="181818"/>
              </a:solidFill>
              <a:latin typeface="Assistant"/>
              <a:ea typeface="Assistant"/>
              <a:cs typeface="Assistant"/>
              <a:sym typeface="Assistant"/>
            </a:endParaRPr>
          </a:p>
          <a:p>
            <a:pPr indent="0" lvl="0" marL="0" rtl="0" algn="l">
              <a:spcBef>
                <a:spcPts val="0"/>
              </a:spcBef>
              <a:spcAft>
                <a:spcPts val="0"/>
              </a:spcAft>
              <a:buNone/>
            </a:pPr>
            <a:r>
              <a:rPr b="1" lang="en" sz="1300">
                <a:solidFill>
                  <a:srgbClr val="181818"/>
                </a:solidFill>
                <a:latin typeface="Assistant"/>
                <a:ea typeface="Assistant"/>
                <a:cs typeface="Assistant"/>
                <a:sym typeface="Assistant"/>
              </a:rPr>
              <a:t>Personal Information collected:</a:t>
            </a:r>
            <a:endParaRPr b="1" sz="1300">
              <a:solidFill>
                <a:srgbClr val="181818"/>
              </a:solidFill>
              <a:latin typeface="Assistant"/>
              <a:ea typeface="Assistant"/>
              <a:cs typeface="Assistant"/>
              <a:sym typeface="Assistant"/>
            </a:endParaRPr>
          </a:p>
          <a:p>
            <a:pPr indent="-304800" lvl="0" marL="457200" rtl="0" algn="l">
              <a:spcBef>
                <a:spcPts val="0"/>
              </a:spcBef>
              <a:spcAft>
                <a:spcPts val="0"/>
              </a:spcAft>
              <a:buClr>
                <a:srgbClr val="181818"/>
              </a:buClr>
              <a:buSzPts val="1200"/>
              <a:buFont typeface="Assistant"/>
              <a:buChar char="-"/>
            </a:pPr>
            <a:r>
              <a:rPr b="1" lang="en">
                <a:solidFill>
                  <a:srgbClr val="181818"/>
                </a:solidFill>
                <a:latin typeface="Assistant"/>
                <a:ea typeface="Assistant"/>
                <a:cs typeface="Assistant"/>
                <a:sym typeface="Assistant"/>
              </a:rPr>
              <a:t>Information needed to use the Airbnb Platform:</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rPr lang="en">
                <a:solidFill>
                  <a:srgbClr val="181818"/>
                </a:solidFill>
                <a:latin typeface="Assistant"/>
                <a:ea typeface="Assistant"/>
                <a:cs typeface="Assistant"/>
                <a:sym typeface="Assistant"/>
              </a:rPr>
              <a:t>Contact Information, Account, Profile Information, Identity Verification and Payment Information</a:t>
            </a:r>
            <a:endParaRPr>
              <a:solidFill>
                <a:srgbClr val="181818"/>
              </a:solidFill>
              <a:latin typeface="Assistant"/>
              <a:ea typeface="Assistant"/>
              <a:cs typeface="Assistant"/>
              <a:sym typeface="Assistant"/>
            </a:endParaRPr>
          </a:p>
          <a:p>
            <a:pPr indent="-304800" lvl="0" marL="457200" rtl="0" algn="l">
              <a:spcBef>
                <a:spcPts val="0"/>
              </a:spcBef>
              <a:spcAft>
                <a:spcPts val="0"/>
              </a:spcAft>
              <a:buClr>
                <a:srgbClr val="181818"/>
              </a:buClr>
              <a:buSzPts val="1200"/>
              <a:buFont typeface="Assistant"/>
              <a:buChar char="-"/>
            </a:pPr>
            <a:r>
              <a:rPr b="1" lang="en">
                <a:solidFill>
                  <a:srgbClr val="181818"/>
                </a:solidFill>
                <a:latin typeface="Assistant"/>
                <a:ea typeface="Assistant"/>
                <a:cs typeface="Assistant"/>
                <a:sym typeface="Assistant"/>
              </a:rPr>
              <a:t>Information customers  choose to give:</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rPr lang="en">
                <a:solidFill>
                  <a:srgbClr val="181818"/>
                </a:solidFill>
                <a:latin typeface="Assistant"/>
                <a:ea typeface="Assistant"/>
                <a:cs typeface="Assistant"/>
                <a:sym typeface="Assistant"/>
              </a:rPr>
              <a:t>Additional Profile Information (Such as gender, preferred language(s), city), Address Book Contact Information, Other Information (add information to your account, respond to surveys, post to community forums, participate in promotions, communicate with the customer care team)</a:t>
            </a:r>
            <a:endParaRPr>
              <a:solidFill>
                <a:srgbClr val="181818"/>
              </a:solidFill>
              <a:latin typeface="Assistant"/>
              <a:ea typeface="Assistant"/>
              <a:cs typeface="Assistant"/>
              <a:sym typeface="Assistant"/>
            </a:endParaRPr>
          </a:p>
          <a:p>
            <a:pPr indent="-304800" lvl="0" marL="457200" rtl="0" algn="l">
              <a:spcBef>
                <a:spcPts val="0"/>
              </a:spcBef>
              <a:spcAft>
                <a:spcPts val="0"/>
              </a:spcAft>
              <a:buClr>
                <a:srgbClr val="181818"/>
              </a:buClr>
              <a:buSzPts val="1200"/>
              <a:buFont typeface="Assistant"/>
              <a:buChar char="-"/>
            </a:pPr>
            <a:r>
              <a:rPr b="1" lang="en">
                <a:solidFill>
                  <a:srgbClr val="181818"/>
                </a:solidFill>
                <a:latin typeface="Assistant"/>
                <a:ea typeface="Assistant"/>
                <a:cs typeface="Assistant"/>
                <a:sym typeface="Assistant"/>
              </a:rPr>
              <a:t>Information Automatically Collected by Using the Airbnb Platform and our Payment Services:</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rPr lang="en">
                <a:solidFill>
                  <a:srgbClr val="181818"/>
                </a:solidFill>
                <a:latin typeface="Assistant"/>
                <a:ea typeface="Assistant"/>
                <a:cs typeface="Assistant"/>
                <a:sym typeface="Assistant"/>
              </a:rPr>
              <a:t>Geo-location Information, Usage Information, Log Data and Device Information, Cookies and Similar Technologies as described in our </a:t>
            </a:r>
            <a:r>
              <a:rPr lang="en">
                <a:solidFill>
                  <a:srgbClr val="181818"/>
                </a:solidFill>
                <a:uFill>
                  <a:noFill/>
                </a:uFill>
                <a:latin typeface="Assistant"/>
                <a:ea typeface="Assistant"/>
                <a:cs typeface="Assistant"/>
                <a:sym typeface="Assistant"/>
                <a:hlinkClick r:id="rId3">
                  <a:extLst>
                    <a:ext uri="{A12FA001-AC4F-418D-AE19-62706E023703}">
                      <ahyp:hlinkClr val="tx"/>
                    </a:ext>
                  </a:extLst>
                </a:hlinkClick>
              </a:rPr>
              <a:t>Cookie Policy</a:t>
            </a:r>
            <a:r>
              <a:rPr lang="en">
                <a:solidFill>
                  <a:srgbClr val="181818"/>
                </a:solidFill>
                <a:latin typeface="Assistant"/>
                <a:ea typeface="Assistant"/>
                <a:cs typeface="Assistant"/>
                <a:sym typeface="Assistant"/>
              </a:rPr>
              <a:t>, Payment Transaction Information</a:t>
            </a:r>
            <a:endParaRPr>
              <a:solidFill>
                <a:srgbClr val="181818"/>
              </a:solidFill>
              <a:latin typeface="Assistant"/>
              <a:ea typeface="Assistant"/>
              <a:cs typeface="Assistant"/>
              <a:sym typeface="Assistant"/>
            </a:endParaRPr>
          </a:p>
          <a:p>
            <a:pPr indent="-304800" lvl="0" marL="457200" rtl="0" algn="l">
              <a:spcBef>
                <a:spcPts val="0"/>
              </a:spcBef>
              <a:spcAft>
                <a:spcPts val="0"/>
              </a:spcAft>
              <a:buClr>
                <a:srgbClr val="181818"/>
              </a:buClr>
              <a:buSzPts val="1200"/>
              <a:buFont typeface="Assistant"/>
              <a:buChar char="-"/>
            </a:pPr>
            <a:r>
              <a:rPr b="1" lang="en">
                <a:solidFill>
                  <a:srgbClr val="181818"/>
                </a:solidFill>
                <a:latin typeface="Assistant"/>
                <a:ea typeface="Assistant"/>
                <a:cs typeface="Assistant"/>
                <a:sym typeface="Assistant"/>
              </a:rPr>
              <a:t>Personal Information collected  from Third Parties:</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rPr lang="en">
                <a:solidFill>
                  <a:srgbClr val="181818"/>
                </a:solidFill>
                <a:latin typeface="Assistant"/>
                <a:ea typeface="Assistant"/>
                <a:cs typeface="Assistant"/>
                <a:sym typeface="Assistant"/>
              </a:rPr>
              <a:t>Background Information, Enterprise Product Invitations and Account Management, Referrals and co-travelers</a:t>
            </a:r>
            <a:endParaRPr>
              <a:solidFill>
                <a:srgbClr val="181818"/>
              </a:solidFill>
              <a:latin typeface="Assistant"/>
              <a:ea typeface="Assistant"/>
              <a:cs typeface="Assistant"/>
              <a:sym typeface="Assistant"/>
            </a:endParaRPr>
          </a:p>
          <a:p>
            <a:pPr indent="0" lvl="0" marL="457200" rtl="0" algn="l">
              <a:spcBef>
                <a:spcPts val="0"/>
              </a:spcBef>
              <a:spcAft>
                <a:spcPts val="0"/>
              </a:spcAft>
              <a:buNone/>
            </a:pPr>
            <a:r>
              <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t/>
            </a:r>
            <a:endParaRPr b="1">
              <a:solidFill>
                <a:srgbClr val="181818"/>
              </a:solidFill>
              <a:latin typeface="Assistant"/>
              <a:ea typeface="Assistant"/>
              <a:cs typeface="Assistant"/>
              <a:sym typeface="Assistant"/>
            </a:endParaRPr>
          </a:p>
          <a:p>
            <a:pPr indent="0" lvl="0" marL="457200" rtl="0" algn="l">
              <a:spcBef>
                <a:spcPts val="0"/>
              </a:spcBef>
              <a:spcAft>
                <a:spcPts val="0"/>
              </a:spcAft>
              <a:buNone/>
            </a:pPr>
            <a:r>
              <a:t/>
            </a:r>
            <a:endParaRPr b="1">
              <a:solidFill>
                <a:srgbClr val="222222"/>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a:solidFill>
                <a:srgbClr val="181818"/>
              </a:solidFill>
              <a:latin typeface="Assistant"/>
              <a:ea typeface="Assistant"/>
              <a:cs typeface="Assistant"/>
              <a:sym typeface="Assistant"/>
            </a:endParaRPr>
          </a:p>
          <a:p>
            <a:pPr indent="0" lvl="0" marL="158750" marR="0" rtl="0" algn="l">
              <a:lnSpc>
                <a:spcPct val="100000"/>
              </a:lnSpc>
              <a:spcBef>
                <a:spcPts val="0"/>
              </a:spcBef>
              <a:spcAft>
                <a:spcPts val="0"/>
              </a:spcAft>
              <a:buNone/>
            </a:pPr>
            <a:r>
              <a:t/>
            </a:r>
            <a:endParaRPr>
              <a:solidFill>
                <a:srgbClr val="181818"/>
              </a:solidFill>
              <a:latin typeface="Assistant"/>
              <a:ea typeface="Assistant"/>
              <a:cs typeface="Assistant"/>
              <a:sym typeface="Assistant"/>
            </a:endParaRPr>
          </a:p>
          <a:p>
            <a:pPr indent="0" lvl="0" marL="158750" marR="0" rtl="0" algn="l">
              <a:lnSpc>
                <a:spcPct val="100000"/>
              </a:lnSpc>
              <a:spcBef>
                <a:spcPts val="0"/>
              </a:spcBef>
              <a:spcAft>
                <a:spcPts val="0"/>
              </a:spcAft>
              <a:buClr>
                <a:srgbClr val="181818"/>
              </a:buClr>
              <a:buSzPts val="1200"/>
              <a:buFont typeface="Assistant"/>
              <a:buNone/>
            </a:pPr>
            <a:r>
              <a:t/>
            </a:r>
            <a:endParaRPr>
              <a:solidFill>
                <a:srgbClr val="181818"/>
              </a:solidFill>
              <a:latin typeface="Assistant"/>
              <a:ea typeface="Assistant"/>
              <a:cs typeface="Assistant"/>
              <a:sym typeface="Assistant"/>
            </a:endParaRPr>
          </a:p>
          <a:p>
            <a:pPr indent="0" lvl="0" marL="158750" marR="0" rtl="0" algn="l">
              <a:lnSpc>
                <a:spcPct val="100000"/>
              </a:lnSpc>
              <a:spcBef>
                <a:spcPts val="0"/>
              </a:spcBef>
              <a:spcAft>
                <a:spcPts val="0"/>
              </a:spcAft>
              <a:buClr>
                <a:srgbClr val="181818"/>
              </a:buClr>
              <a:buSzPts val="1200"/>
              <a:buFont typeface="Assistant"/>
              <a:buNone/>
            </a:pPr>
            <a:r>
              <a:t/>
            </a:r>
            <a:endParaRPr>
              <a:solidFill>
                <a:srgbClr val="181818"/>
              </a:solidFill>
              <a:latin typeface="Assistant"/>
              <a:ea typeface="Assistant"/>
              <a:cs typeface="Assistant"/>
              <a:sym typeface="Assistant"/>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365" name="Google Shape;365;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66" name="Google Shape;366;p38"/>
          <p:cNvSpPr txBox="1"/>
          <p:nvPr/>
        </p:nvSpPr>
        <p:spPr>
          <a:xfrm>
            <a:off x="302616" y="2610092"/>
            <a:ext cx="1504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600">
                <a:solidFill>
                  <a:schemeClr val="lt1"/>
                </a:solidFill>
                <a:latin typeface="Nunito Sans"/>
                <a:ea typeface="Nunito Sans"/>
                <a:cs typeface="Nunito Sans"/>
                <a:sym typeface="Nunito Sans"/>
              </a:rPr>
              <a:t>Security</a:t>
            </a:r>
            <a:endParaRPr b="1" i="0" sz="1600" u="none" cap="none" strike="noStrike">
              <a:solidFill>
                <a:schemeClr val="lt1"/>
              </a:solidFill>
              <a:latin typeface="Nunito Sans"/>
              <a:ea typeface="Nunito Sans"/>
              <a:cs typeface="Nunito Sans"/>
              <a:sym typeface="Nunito Sans"/>
            </a:endParaRPr>
          </a:p>
        </p:txBody>
      </p:sp>
      <p:sp>
        <p:nvSpPr>
          <p:cNvPr id="367" name="Google Shape;367;p38"/>
          <p:cNvSpPr txBox="1"/>
          <p:nvPr/>
        </p:nvSpPr>
        <p:spPr>
          <a:xfrm>
            <a:off x="663875" y="102400"/>
            <a:ext cx="61989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3000">
                <a:solidFill>
                  <a:schemeClr val="dk1"/>
                </a:solidFill>
                <a:latin typeface="Nunito Sans"/>
                <a:ea typeface="Nunito Sans"/>
                <a:cs typeface="Nunito Sans"/>
                <a:sym typeface="Nunito Sans"/>
              </a:rPr>
              <a:t>Policies and Regulations</a:t>
            </a:r>
            <a:endParaRPr b="1" sz="2400"/>
          </a:p>
        </p:txBody>
      </p:sp>
      <p:pic>
        <p:nvPicPr>
          <p:cNvPr id="368" name="Google Shape;368;p38"/>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369" name="Google Shape;369;p38"/>
          <p:cNvSpPr txBox="1"/>
          <p:nvPr/>
        </p:nvSpPr>
        <p:spPr>
          <a:xfrm>
            <a:off x="429225" y="4749850"/>
            <a:ext cx="655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181818"/>
              </a:solidFill>
              <a:latin typeface="Assistant"/>
              <a:ea typeface="Assistant"/>
              <a:cs typeface="Assistant"/>
              <a:sym typeface="Assistant"/>
            </a:endParaRPr>
          </a:p>
          <a:p>
            <a:pPr indent="0" lvl="0" marL="0" rtl="0" algn="l">
              <a:spcBef>
                <a:spcPts val="0"/>
              </a:spcBef>
              <a:spcAft>
                <a:spcPts val="0"/>
              </a:spcAft>
              <a:buNone/>
            </a:pPr>
            <a:r>
              <a:t/>
            </a:r>
            <a:endParaRPr>
              <a:solidFill>
                <a:srgbClr val="181818"/>
              </a:solidFill>
              <a:latin typeface="Assistant"/>
              <a:ea typeface="Assistant"/>
              <a:cs typeface="Assistant"/>
              <a:sym typeface="Assistan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idx="1" type="body"/>
          </p:nvPr>
        </p:nvSpPr>
        <p:spPr>
          <a:xfrm>
            <a:off x="564850" y="1196650"/>
            <a:ext cx="3583800" cy="27069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rPr b="1" lang="en" sz="2600">
                <a:latin typeface="Assistant"/>
                <a:ea typeface="Assistant"/>
                <a:cs typeface="Assistant"/>
                <a:sym typeface="Assistant"/>
              </a:rPr>
              <a:t>Internal</a:t>
            </a:r>
            <a:endParaRPr sz="2600"/>
          </a:p>
          <a:p>
            <a:pPr indent="-393700" lvl="0" marL="457200" rtl="0" algn="l">
              <a:spcBef>
                <a:spcPts val="300"/>
              </a:spcBef>
              <a:spcAft>
                <a:spcPts val="0"/>
              </a:spcAft>
              <a:buSzPts val="2600"/>
              <a:buChar char="-"/>
            </a:pPr>
            <a:r>
              <a:rPr lang="en" sz="2600"/>
              <a:t>Revenue Reports</a:t>
            </a:r>
            <a:endParaRPr sz="2600"/>
          </a:p>
          <a:p>
            <a:pPr indent="-393700" lvl="0" marL="457200" rtl="0" algn="l">
              <a:spcBef>
                <a:spcPts val="0"/>
              </a:spcBef>
              <a:spcAft>
                <a:spcPts val="0"/>
              </a:spcAft>
              <a:buSzPts val="2600"/>
              <a:buChar char="-"/>
            </a:pPr>
            <a:r>
              <a:rPr lang="en" sz="2600"/>
              <a:t>Customer metric KPIs</a:t>
            </a:r>
            <a:endParaRPr sz="2600"/>
          </a:p>
        </p:txBody>
      </p:sp>
      <p:sp>
        <p:nvSpPr>
          <p:cNvPr id="375" name="Google Shape;375;p39"/>
          <p:cNvSpPr txBox="1"/>
          <p:nvPr>
            <p:ph type="ctrTitle"/>
          </p:nvPr>
        </p:nvSpPr>
        <p:spPr>
          <a:xfrm>
            <a:off x="1480800" y="265275"/>
            <a:ext cx="61824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Internal and external analysis</a:t>
            </a:r>
            <a:endParaRPr sz="3000"/>
          </a:p>
        </p:txBody>
      </p:sp>
      <p:sp>
        <p:nvSpPr>
          <p:cNvPr id="376" name="Google Shape;37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39"/>
          <p:cNvSpPr txBox="1"/>
          <p:nvPr>
            <p:ph idx="1" type="body"/>
          </p:nvPr>
        </p:nvSpPr>
        <p:spPr>
          <a:xfrm>
            <a:off x="5154850" y="2580025"/>
            <a:ext cx="3583800" cy="14760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rPr b="1" lang="en" sz="2600">
                <a:latin typeface="Assistant"/>
                <a:ea typeface="Assistant"/>
                <a:cs typeface="Assistant"/>
                <a:sym typeface="Assistant"/>
              </a:rPr>
              <a:t>External</a:t>
            </a:r>
            <a:endParaRPr b="1" sz="2600">
              <a:latin typeface="Assistant"/>
              <a:ea typeface="Assistant"/>
              <a:cs typeface="Assistant"/>
              <a:sym typeface="Assistant"/>
            </a:endParaRPr>
          </a:p>
          <a:p>
            <a:pPr indent="-393700" lvl="0" marL="457200" rtl="0" algn="l">
              <a:spcBef>
                <a:spcPts val="300"/>
              </a:spcBef>
              <a:spcAft>
                <a:spcPts val="0"/>
              </a:spcAft>
              <a:buSzPts val="2600"/>
              <a:buChar char="-"/>
            </a:pPr>
            <a:r>
              <a:rPr lang="en" sz="2600"/>
              <a:t>Airbnb reviews from hosts and renters</a:t>
            </a:r>
            <a:endParaRPr sz="2600"/>
          </a:p>
          <a:p>
            <a:pPr indent="-393700" lvl="0" marL="457200" rtl="0" algn="l">
              <a:spcBef>
                <a:spcPts val="0"/>
              </a:spcBef>
              <a:spcAft>
                <a:spcPts val="0"/>
              </a:spcAft>
              <a:buSzPts val="2600"/>
              <a:buChar char="-"/>
            </a:pPr>
            <a:r>
              <a:rPr lang="en" sz="2600"/>
              <a:t>Reddit Reviews</a:t>
            </a:r>
            <a:endParaRPr sz="2600"/>
          </a:p>
          <a:p>
            <a:pPr indent="-393700" lvl="0" marL="457200" rtl="0" algn="l">
              <a:spcBef>
                <a:spcPts val="0"/>
              </a:spcBef>
              <a:spcAft>
                <a:spcPts val="0"/>
              </a:spcAft>
              <a:buSzPts val="2600"/>
              <a:buChar char="-"/>
            </a:pPr>
            <a:r>
              <a:rPr lang="en" sz="2600"/>
              <a:t>Google Reviews</a:t>
            </a:r>
            <a:endParaRPr sz="2600"/>
          </a:p>
          <a:p>
            <a:pPr indent="-393700" lvl="0" marL="457200" rtl="0" algn="l">
              <a:spcBef>
                <a:spcPts val="0"/>
              </a:spcBef>
              <a:spcAft>
                <a:spcPts val="0"/>
              </a:spcAft>
              <a:buSzPts val="2600"/>
              <a:buChar char="-"/>
            </a:pPr>
            <a:r>
              <a:rPr lang="en" sz="2600"/>
              <a:t>Consumer Affairs website</a:t>
            </a:r>
            <a:endParaRPr sz="2600"/>
          </a:p>
        </p:txBody>
      </p:sp>
      <p:pic>
        <p:nvPicPr>
          <p:cNvPr id="378" name="Google Shape;378;p39"/>
          <p:cNvPicPr preferRelativeResize="0"/>
          <p:nvPr/>
        </p:nvPicPr>
        <p:blipFill>
          <a:blip r:embed="rId3">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p:nvPr/>
        </p:nvSpPr>
        <p:spPr>
          <a:xfrm rot="-4500033">
            <a:off x="-1420932" y="30767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txBox="1"/>
          <p:nvPr>
            <p:ph type="ctrTitle"/>
          </p:nvPr>
        </p:nvSpPr>
        <p:spPr>
          <a:xfrm>
            <a:off x="2808275" y="405325"/>
            <a:ext cx="3721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Evaluation Metrics</a:t>
            </a:r>
            <a:endParaRPr/>
          </a:p>
        </p:txBody>
      </p:sp>
      <p:sp>
        <p:nvSpPr>
          <p:cNvPr id="385" name="Google Shape;385;p40"/>
          <p:cNvSpPr txBox="1"/>
          <p:nvPr>
            <p:ph idx="2" type="ctrTitle"/>
          </p:nvPr>
        </p:nvSpPr>
        <p:spPr>
          <a:xfrm flipH="1">
            <a:off x="1514300" y="2741279"/>
            <a:ext cx="1037100" cy="9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lt1"/>
                </a:solidFill>
              </a:rPr>
              <a:t>Targeted information </a:t>
            </a:r>
            <a:r>
              <a:rPr lang="en">
                <a:solidFill>
                  <a:schemeClr val="lt1"/>
                </a:solidFill>
              </a:rPr>
              <a:t>is not available for each listing</a:t>
            </a:r>
            <a:endParaRPr>
              <a:solidFill>
                <a:schemeClr val="lt1"/>
              </a:solidFill>
            </a:endParaRPr>
          </a:p>
        </p:txBody>
      </p:sp>
      <p:sp>
        <p:nvSpPr>
          <p:cNvPr id="386" name="Google Shape;386;p40"/>
          <p:cNvSpPr/>
          <p:nvPr/>
        </p:nvSpPr>
        <p:spPr>
          <a:xfrm rot="5400000">
            <a:off x="7135472" y="-3852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0"/>
          <p:cNvPicPr preferRelativeResize="0"/>
          <p:nvPr/>
        </p:nvPicPr>
        <p:blipFill>
          <a:blip r:embed="rId3">
            <a:alphaModFix/>
          </a:blip>
          <a:stretch>
            <a:fillRect/>
          </a:stretch>
        </p:blipFill>
        <p:spPr>
          <a:xfrm>
            <a:off x="7501150" y="4511400"/>
            <a:ext cx="1501600" cy="469250"/>
          </a:xfrm>
          <a:prstGeom prst="rect">
            <a:avLst/>
          </a:prstGeom>
          <a:noFill/>
          <a:ln>
            <a:noFill/>
          </a:ln>
        </p:spPr>
      </p:pic>
      <p:sp>
        <p:nvSpPr>
          <p:cNvPr id="388" name="Google Shape;38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40"/>
          <p:cNvSpPr/>
          <p:nvPr/>
        </p:nvSpPr>
        <p:spPr>
          <a:xfrm>
            <a:off x="1232301" y="2140462"/>
            <a:ext cx="1601100" cy="1337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chemeClr val="lt1"/>
                </a:solidFill>
                <a:latin typeface="Assistant"/>
                <a:ea typeface="Assistant"/>
                <a:cs typeface="Assistant"/>
                <a:sym typeface="Assistant"/>
              </a:rPr>
              <a:t>Percentage of users using the chatbot </a:t>
            </a:r>
            <a:r>
              <a:rPr lang="en" sz="1100">
                <a:solidFill>
                  <a:schemeClr val="lt1"/>
                </a:solidFill>
                <a:latin typeface="Assistant"/>
                <a:ea typeface="Assistant"/>
                <a:cs typeface="Assistant"/>
                <a:sym typeface="Assistant"/>
              </a:rPr>
              <a:t>- increase by 10% every quarter</a:t>
            </a:r>
            <a:endParaRPr>
              <a:solidFill>
                <a:schemeClr val="lt1"/>
              </a:solidFill>
            </a:endParaRPr>
          </a:p>
        </p:txBody>
      </p:sp>
      <p:sp>
        <p:nvSpPr>
          <p:cNvPr id="390" name="Google Shape;390;p40"/>
          <p:cNvSpPr/>
          <p:nvPr/>
        </p:nvSpPr>
        <p:spPr>
          <a:xfrm>
            <a:off x="5203400" y="2852675"/>
            <a:ext cx="1601100" cy="13377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100">
              <a:solidFill>
                <a:srgbClr val="181818"/>
              </a:solidFill>
              <a:latin typeface="Assistant"/>
              <a:ea typeface="Assistant"/>
              <a:cs typeface="Assistant"/>
              <a:sym typeface="Assistant"/>
            </a:endParaRPr>
          </a:p>
          <a:p>
            <a:pPr indent="0" lvl="0" marL="0" rtl="0" algn="ctr">
              <a:lnSpc>
                <a:spcPct val="115000"/>
              </a:lnSpc>
              <a:spcBef>
                <a:spcPts val="1600"/>
              </a:spcBef>
              <a:spcAft>
                <a:spcPts val="1600"/>
              </a:spcAft>
              <a:buNone/>
            </a:pPr>
            <a:r>
              <a:rPr b="1" lang="en" sz="1100">
                <a:solidFill>
                  <a:srgbClr val="181818"/>
                </a:solidFill>
                <a:latin typeface="Assistant"/>
                <a:ea typeface="Assistant"/>
                <a:cs typeface="Assistant"/>
                <a:sym typeface="Assistant"/>
              </a:rPr>
              <a:t>Increase in Traffic </a:t>
            </a:r>
            <a:r>
              <a:rPr lang="en" sz="1100">
                <a:solidFill>
                  <a:srgbClr val="181818"/>
                </a:solidFill>
                <a:latin typeface="Assistant"/>
                <a:ea typeface="Assistant"/>
                <a:cs typeface="Assistant"/>
                <a:sym typeface="Assistant"/>
              </a:rPr>
              <a:t> - Increase in traffic on site, quarterly by 25%</a:t>
            </a:r>
            <a:endParaRPr>
              <a:solidFill>
                <a:srgbClr val="181818"/>
              </a:solidFill>
            </a:endParaRPr>
          </a:p>
        </p:txBody>
      </p:sp>
      <p:sp>
        <p:nvSpPr>
          <p:cNvPr id="391" name="Google Shape;391;p40"/>
          <p:cNvSpPr/>
          <p:nvPr/>
        </p:nvSpPr>
        <p:spPr>
          <a:xfrm>
            <a:off x="2580800" y="1442050"/>
            <a:ext cx="1601100" cy="13377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100">
              <a:solidFill>
                <a:srgbClr val="181818"/>
              </a:solidFill>
              <a:latin typeface="Assistant"/>
              <a:ea typeface="Assistant"/>
              <a:cs typeface="Assistant"/>
              <a:sym typeface="Assistant"/>
            </a:endParaRPr>
          </a:p>
          <a:p>
            <a:pPr indent="0" lvl="0" marL="0" rtl="0" algn="ctr">
              <a:lnSpc>
                <a:spcPct val="115000"/>
              </a:lnSpc>
              <a:spcBef>
                <a:spcPts val="1600"/>
              </a:spcBef>
              <a:spcAft>
                <a:spcPts val="0"/>
              </a:spcAft>
              <a:buNone/>
            </a:pPr>
            <a:r>
              <a:rPr b="1" lang="en" sz="1100">
                <a:solidFill>
                  <a:srgbClr val="181818"/>
                </a:solidFill>
                <a:latin typeface="Assistant"/>
                <a:ea typeface="Assistant"/>
                <a:cs typeface="Assistant"/>
                <a:sym typeface="Assistant"/>
              </a:rPr>
              <a:t>Time Saved</a:t>
            </a:r>
            <a:r>
              <a:rPr lang="en" sz="1100">
                <a:solidFill>
                  <a:srgbClr val="181818"/>
                </a:solidFill>
                <a:latin typeface="Assistant"/>
                <a:ea typeface="Assistant"/>
                <a:cs typeface="Assistant"/>
                <a:sym typeface="Assistant"/>
              </a:rPr>
              <a:t> - Average time in booking, per user, has to reduce</a:t>
            </a:r>
            <a:endParaRPr sz="1100">
              <a:solidFill>
                <a:srgbClr val="181818"/>
              </a:solidFill>
              <a:latin typeface="Assistant"/>
              <a:ea typeface="Assistant"/>
              <a:cs typeface="Assistant"/>
              <a:sym typeface="Assistant"/>
            </a:endParaRPr>
          </a:p>
          <a:p>
            <a:pPr indent="0" lvl="0" marL="0" rtl="0" algn="ctr">
              <a:spcBef>
                <a:spcPts val="1600"/>
              </a:spcBef>
              <a:spcAft>
                <a:spcPts val="0"/>
              </a:spcAft>
              <a:buNone/>
            </a:pPr>
            <a:r>
              <a:t/>
            </a:r>
            <a:endParaRPr/>
          </a:p>
        </p:txBody>
      </p:sp>
      <p:sp>
        <p:nvSpPr>
          <p:cNvPr id="392" name="Google Shape;392;p40"/>
          <p:cNvSpPr/>
          <p:nvPr/>
        </p:nvSpPr>
        <p:spPr>
          <a:xfrm>
            <a:off x="3882351" y="2140450"/>
            <a:ext cx="1601100" cy="1337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lt1"/>
                </a:solidFill>
                <a:latin typeface="Assistant"/>
                <a:ea typeface="Assistant"/>
                <a:cs typeface="Assistant"/>
                <a:sym typeface="Assistant"/>
              </a:rPr>
              <a:t>Customer support </a:t>
            </a:r>
            <a:r>
              <a:rPr lang="en" sz="1000">
                <a:solidFill>
                  <a:schemeClr val="lt1"/>
                </a:solidFill>
                <a:latin typeface="Assistant"/>
                <a:ea typeface="Assistant"/>
                <a:cs typeface="Assistant"/>
                <a:sym typeface="Assistant"/>
              </a:rPr>
              <a:t>-</a:t>
            </a:r>
            <a:r>
              <a:rPr b="1" lang="en" sz="1000">
                <a:solidFill>
                  <a:schemeClr val="lt1"/>
                </a:solidFill>
                <a:latin typeface="Assistant"/>
                <a:ea typeface="Assistant"/>
                <a:cs typeface="Assistant"/>
                <a:sym typeface="Assistant"/>
              </a:rPr>
              <a:t> </a:t>
            </a:r>
            <a:r>
              <a:rPr lang="en" sz="1000">
                <a:solidFill>
                  <a:schemeClr val="lt1"/>
                </a:solidFill>
                <a:latin typeface="Assistant"/>
                <a:ea typeface="Assistant"/>
                <a:cs typeface="Assistant"/>
                <a:sym typeface="Assistant"/>
              </a:rPr>
              <a:t>Decrease customer support tickets by 10% in every quarter</a:t>
            </a:r>
            <a:endParaRPr sz="1300">
              <a:solidFill>
                <a:schemeClr val="lt1"/>
              </a:solidFill>
            </a:endParaRPr>
          </a:p>
        </p:txBody>
      </p:sp>
      <p:sp>
        <p:nvSpPr>
          <p:cNvPr id="393" name="Google Shape;393;p40"/>
          <p:cNvSpPr/>
          <p:nvPr/>
        </p:nvSpPr>
        <p:spPr>
          <a:xfrm>
            <a:off x="5178588" y="1403575"/>
            <a:ext cx="1601100" cy="13377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181818"/>
                </a:solidFill>
                <a:latin typeface="Assistant"/>
                <a:ea typeface="Assistant"/>
                <a:cs typeface="Assistant"/>
                <a:sym typeface="Assistant"/>
              </a:rPr>
              <a:t>Enhanced User Experience </a:t>
            </a:r>
            <a:r>
              <a:rPr lang="en" sz="1100">
                <a:solidFill>
                  <a:srgbClr val="181818"/>
                </a:solidFill>
                <a:latin typeface="Assistant"/>
                <a:ea typeface="Assistant"/>
                <a:cs typeface="Assistant"/>
                <a:sym typeface="Assistant"/>
              </a:rPr>
              <a:t> - Positive Sentiment in Review analysis</a:t>
            </a:r>
            <a:endParaRPr>
              <a:solidFill>
                <a:srgbClr val="181818"/>
              </a:solidFill>
            </a:endParaRPr>
          </a:p>
        </p:txBody>
      </p:sp>
      <p:sp>
        <p:nvSpPr>
          <p:cNvPr id="394" name="Google Shape;394;p40"/>
          <p:cNvSpPr/>
          <p:nvPr/>
        </p:nvSpPr>
        <p:spPr>
          <a:xfrm>
            <a:off x="2575501" y="2902050"/>
            <a:ext cx="1601100" cy="1337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chemeClr val="lt1"/>
                </a:solidFill>
                <a:latin typeface="Assistant"/>
                <a:ea typeface="Assistant"/>
                <a:cs typeface="Assistant"/>
                <a:sym typeface="Assistant"/>
              </a:rPr>
              <a:t>Revenue </a:t>
            </a:r>
            <a:r>
              <a:rPr lang="en" sz="1100">
                <a:solidFill>
                  <a:schemeClr val="lt1"/>
                </a:solidFill>
                <a:latin typeface="Assistant"/>
                <a:ea typeface="Assistant"/>
                <a:cs typeface="Assistant"/>
                <a:sym typeface="Assistant"/>
              </a:rPr>
              <a:t> - Increase by 20% in 1 year</a:t>
            </a:r>
            <a:endParaRPr>
              <a:solidFill>
                <a:schemeClr val="lt1"/>
              </a:solidFill>
            </a:endParaRPr>
          </a:p>
        </p:txBody>
      </p:sp>
      <p:sp>
        <p:nvSpPr>
          <p:cNvPr id="395" name="Google Shape;395;p40"/>
          <p:cNvSpPr/>
          <p:nvPr/>
        </p:nvSpPr>
        <p:spPr>
          <a:xfrm>
            <a:off x="6532401" y="2095700"/>
            <a:ext cx="1601100" cy="1337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lt1"/>
                </a:solidFill>
                <a:latin typeface="Assistant"/>
                <a:ea typeface="Assistant"/>
                <a:cs typeface="Assistant"/>
                <a:sym typeface="Assistant"/>
              </a:rPr>
              <a:t>Customer Retention Rate </a:t>
            </a:r>
            <a:r>
              <a:rPr lang="en" sz="1000">
                <a:solidFill>
                  <a:schemeClr val="lt1"/>
                </a:solidFill>
                <a:latin typeface="Assistant"/>
                <a:ea typeface="Assistant"/>
                <a:cs typeface="Assistant"/>
                <a:sym typeface="Assistant"/>
              </a:rPr>
              <a:t> - Percentage of repeat customers increased, quarterly by 10%</a:t>
            </a:r>
            <a:endParaRPr sz="13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idx="1" type="body"/>
          </p:nvPr>
        </p:nvSpPr>
        <p:spPr>
          <a:xfrm>
            <a:off x="469400" y="2134750"/>
            <a:ext cx="3967500" cy="26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Human Resources</a:t>
            </a:r>
            <a:endParaRPr sz="1700"/>
          </a:p>
          <a:p>
            <a:pPr indent="-336550" lvl="0" marL="457200" rtl="0" algn="l">
              <a:spcBef>
                <a:spcPts val="1600"/>
              </a:spcBef>
              <a:spcAft>
                <a:spcPts val="0"/>
              </a:spcAft>
              <a:buSzPts val="1700"/>
              <a:buChar char="-"/>
            </a:pPr>
            <a:r>
              <a:rPr lang="en" sz="1700"/>
              <a:t>App Developers / Web-developers</a:t>
            </a:r>
            <a:endParaRPr sz="1700"/>
          </a:p>
          <a:p>
            <a:pPr indent="-336550" lvl="0" marL="457200" rtl="0" algn="l">
              <a:spcBef>
                <a:spcPts val="0"/>
              </a:spcBef>
              <a:spcAft>
                <a:spcPts val="0"/>
              </a:spcAft>
              <a:buSzPts val="1700"/>
              <a:buChar char="-"/>
            </a:pPr>
            <a:r>
              <a:rPr lang="en" sz="1700"/>
              <a:t>Research</a:t>
            </a:r>
            <a:r>
              <a:rPr lang="en" sz="1700"/>
              <a:t> Team</a:t>
            </a:r>
            <a:endParaRPr sz="1700"/>
          </a:p>
          <a:p>
            <a:pPr indent="-336550" lvl="0" marL="457200" rtl="0" algn="l">
              <a:spcBef>
                <a:spcPts val="0"/>
              </a:spcBef>
              <a:spcAft>
                <a:spcPts val="0"/>
              </a:spcAft>
              <a:buSzPts val="1700"/>
              <a:buChar char="-"/>
            </a:pPr>
            <a:r>
              <a:rPr lang="en" sz="1700"/>
              <a:t>Data Analysis Team</a:t>
            </a:r>
            <a:endParaRPr sz="1700"/>
          </a:p>
          <a:p>
            <a:pPr indent="-336550" lvl="0" marL="457200" rtl="0" algn="l">
              <a:spcBef>
                <a:spcPts val="0"/>
              </a:spcBef>
              <a:spcAft>
                <a:spcPts val="0"/>
              </a:spcAft>
              <a:buSzPts val="1700"/>
              <a:buChar char="-"/>
            </a:pPr>
            <a:r>
              <a:rPr lang="en" sz="1700"/>
              <a:t>Sales / Marketing Team </a:t>
            </a:r>
            <a:endParaRPr sz="1700"/>
          </a:p>
          <a:p>
            <a:pPr indent="-336550" lvl="0" marL="457200" rtl="0" algn="l">
              <a:lnSpc>
                <a:spcPct val="100000"/>
              </a:lnSpc>
              <a:spcBef>
                <a:spcPts val="0"/>
              </a:spcBef>
              <a:spcAft>
                <a:spcPts val="0"/>
              </a:spcAft>
              <a:buSzPts val="1700"/>
              <a:buChar char="-"/>
            </a:pPr>
            <a:r>
              <a:rPr lang="en" sz="1700"/>
              <a:t>Machine Learning &amp; Artificial Intelligence Team</a:t>
            </a:r>
            <a:endParaRPr sz="1700"/>
          </a:p>
          <a:p>
            <a:pPr indent="0" lvl="0" marL="0" rtl="0" algn="l">
              <a:spcBef>
                <a:spcPts val="0"/>
              </a:spcBef>
              <a:spcAft>
                <a:spcPts val="0"/>
              </a:spcAft>
              <a:buNone/>
            </a:pPr>
            <a:r>
              <a:t/>
            </a:r>
            <a:endParaRPr sz="1700"/>
          </a:p>
          <a:p>
            <a:pPr indent="0" lvl="0" marL="0" rtl="0" algn="l">
              <a:spcBef>
                <a:spcPts val="1600"/>
              </a:spcBef>
              <a:spcAft>
                <a:spcPts val="1600"/>
              </a:spcAft>
              <a:buNone/>
            </a:pPr>
            <a:r>
              <a:t/>
            </a:r>
            <a:endParaRPr sz="1700"/>
          </a:p>
        </p:txBody>
      </p:sp>
      <p:sp>
        <p:nvSpPr>
          <p:cNvPr id="401" name="Google Shape;401;p41"/>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Resources</a:t>
            </a:r>
            <a:endParaRPr sz="2500"/>
          </a:p>
        </p:txBody>
      </p:sp>
      <p:sp>
        <p:nvSpPr>
          <p:cNvPr id="402" name="Google Shape;40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41"/>
          <p:cNvSpPr txBox="1"/>
          <p:nvPr/>
        </p:nvSpPr>
        <p:spPr>
          <a:xfrm>
            <a:off x="5323925" y="2175250"/>
            <a:ext cx="2982000" cy="292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Assistant"/>
                <a:ea typeface="Assistant"/>
                <a:cs typeface="Assistant"/>
                <a:sym typeface="Assistant"/>
              </a:rPr>
              <a:t>Technology Stack </a:t>
            </a:r>
            <a:endParaRPr sz="1700">
              <a:solidFill>
                <a:schemeClr val="lt1"/>
              </a:solidFill>
              <a:latin typeface="Assistant"/>
              <a:ea typeface="Assistant"/>
              <a:cs typeface="Assistant"/>
              <a:sym typeface="Assistant"/>
            </a:endParaRPr>
          </a:p>
          <a:p>
            <a:pPr indent="-336550" lvl="0" marL="457200" rtl="0" algn="l">
              <a:lnSpc>
                <a:spcPct val="115000"/>
              </a:lnSpc>
              <a:spcBef>
                <a:spcPts val="1600"/>
              </a:spcBef>
              <a:spcAft>
                <a:spcPts val="0"/>
              </a:spcAft>
              <a:buClr>
                <a:schemeClr val="lt1"/>
              </a:buClr>
              <a:buSzPts val="1700"/>
              <a:buFont typeface="Assistant"/>
              <a:buChar char="-"/>
            </a:pPr>
            <a:r>
              <a:rPr lang="en" sz="1700">
                <a:solidFill>
                  <a:schemeClr val="lt1"/>
                </a:solidFill>
                <a:latin typeface="Assistant"/>
                <a:ea typeface="Assistant"/>
                <a:cs typeface="Assistant"/>
                <a:sym typeface="Assistant"/>
              </a:rPr>
              <a:t>Google APIs (</a:t>
            </a:r>
            <a:r>
              <a:rPr lang="en" sz="1700">
                <a:solidFill>
                  <a:schemeClr val="lt1"/>
                </a:solidFill>
                <a:latin typeface="Assistant"/>
                <a:ea typeface="Assistant"/>
                <a:cs typeface="Assistant"/>
                <a:sym typeface="Assistant"/>
              </a:rPr>
              <a:t>Dialogflow, Speech API, Google Maps API)</a:t>
            </a:r>
            <a:endParaRPr sz="1700">
              <a:solidFill>
                <a:schemeClr val="lt1"/>
              </a:solidFill>
              <a:latin typeface="Assistant"/>
              <a:ea typeface="Assistant"/>
              <a:cs typeface="Assistant"/>
              <a:sym typeface="Assistant"/>
            </a:endParaRPr>
          </a:p>
          <a:p>
            <a:pPr indent="-336550" lvl="0" marL="457200" rtl="0" algn="l">
              <a:lnSpc>
                <a:spcPct val="115000"/>
              </a:lnSpc>
              <a:spcBef>
                <a:spcPts val="0"/>
              </a:spcBef>
              <a:spcAft>
                <a:spcPts val="0"/>
              </a:spcAft>
              <a:buClr>
                <a:schemeClr val="lt1"/>
              </a:buClr>
              <a:buSzPts val="1700"/>
              <a:buFont typeface="Assistant"/>
              <a:buChar char="-"/>
            </a:pPr>
            <a:r>
              <a:rPr lang="en" sz="1700">
                <a:solidFill>
                  <a:schemeClr val="lt1"/>
                </a:solidFill>
                <a:latin typeface="Assistant"/>
                <a:ea typeface="Assistant"/>
                <a:cs typeface="Assistant"/>
                <a:sym typeface="Assistant"/>
              </a:rPr>
              <a:t>Machine Learning &amp; Artificial Intelligence</a:t>
            </a:r>
            <a:endParaRPr sz="1700">
              <a:solidFill>
                <a:schemeClr val="lt1"/>
              </a:solidFill>
              <a:latin typeface="Assistant"/>
              <a:ea typeface="Assistant"/>
              <a:cs typeface="Assistant"/>
              <a:sym typeface="Assistant"/>
            </a:endParaRPr>
          </a:p>
          <a:p>
            <a:pPr indent="0" lvl="0" marL="0" rtl="0" algn="l">
              <a:spcBef>
                <a:spcPts val="1600"/>
              </a:spcBef>
              <a:spcAft>
                <a:spcPts val="0"/>
              </a:spcAft>
              <a:buNone/>
            </a:pPr>
            <a:r>
              <a:t/>
            </a:r>
            <a:endParaRPr sz="1700">
              <a:solidFill>
                <a:schemeClr val="lt1"/>
              </a:solidFill>
              <a:latin typeface="Assistant"/>
              <a:ea typeface="Assistant"/>
              <a:cs typeface="Assistant"/>
              <a:sym typeface="Assistant"/>
            </a:endParaRPr>
          </a:p>
          <a:p>
            <a:pPr indent="0" lvl="0" marL="0" rtl="0" algn="l">
              <a:spcBef>
                <a:spcPts val="0"/>
              </a:spcBef>
              <a:spcAft>
                <a:spcPts val="0"/>
              </a:spcAft>
              <a:buNone/>
            </a:pPr>
            <a:r>
              <a:t/>
            </a:r>
            <a:endParaRPr sz="1700">
              <a:solidFill>
                <a:schemeClr val="lt1"/>
              </a:solidFill>
              <a:latin typeface="Assistant"/>
              <a:ea typeface="Assistant"/>
              <a:cs typeface="Assistant"/>
              <a:sym typeface="Assistant"/>
            </a:endParaRPr>
          </a:p>
        </p:txBody>
      </p:sp>
      <p:pic>
        <p:nvPicPr>
          <p:cNvPr id="404" name="Google Shape;404;p41"/>
          <p:cNvPicPr preferRelativeResize="0"/>
          <p:nvPr/>
        </p:nvPicPr>
        <p:blipFill>
          <a:blip r:embed="rId3">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42"/>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10" name="Google Shape;410;p42"/>
          <p:cNvSpPr txBox="1"/>
          <p:nvPr>
            <p:ph type="ctrTitle"/>
          </p:nvPr>
        </p:nvSpPr>
        <p:spPr>
          <a:xfrm>
            <a:off x="381000" y="883962"/>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Change Management</a:t>
            </a:r>
            <a:endParaRPr sz="2600">
              <a:solidFill>
                <a:schemeClr val="lt1"/>
              </a:solidFill>
            </a:endParaRPr>
          </a:p>
        </p:txBody>
      </p:sp>
      <p:sp>
        <p:nvSpPr>
          <p:cNvPr id="411" name="Google Shape;411;p42"/>
          <p:cNvSpPr txBox="1"/>
          <p:nvPr>
            <p:ph idx="1" type="subTitle"/>
          </p:nvPr>
        </p:nvSpPr>
        <p:spPr>
          <a:xfrm>
            <a:off x="381000" y="2069125"/>
            <a:ext cx="3867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are introducing a new functionality, so the change will primarily be customer facing.</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Promotions and Marketing </a:t>
            </a:r>
            <a:endParaRPr sz="1800"/>
          </a:p>
          <a:p>
            <a:pPr indent="-342900" lvl="0" marL="457200" rtl="0" algn="l">
              <a:spcBef>
                <a:spcPts val="0"/>
              </a:spcBef>
              <a:spcAft>
                <a:spcPts val="0"/>
              </a:spcAft>
              <a:buSzPts val="1800"/>
              <a:buChar char="-"/>
            </a:pPr>
            <a:r>
              <a:rPr lang="en" sz="1800"/>
              <a:t>Events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Internally</a:t>
            </a:r>
            <a:r>
              <a:rPr lang="en" sz="1800"/>
              <a:t> we would need team trainings (AI/ML and support teams)</a:t>
            </a:r>
            <a:endParaRPr sz="1800"/>
          </a:p>
        </p:txBody>
      </p:sp>
      <p:pic>
        <p:nvPicPr>
          <p:cNvPr id="412" name="Google Shape;412;p42"/>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413" name="Google Shape;41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43"/>
          <p:cNvPicPr preferRelativeResize="0"/>
          <p:nvPr/>
        </p:nvPicPr>
        <p:blipFill rotWithShape="1">
          <a:blip r:embed="rId3">
            <a:alphaModFix/>
          </a:blip>
          <a:srcRect b="0" l="31135" r="31138" t="0"/>
          <a:stretch/>
        </p:blipFill>
        <p:spPr>
          <a:xfrm>
            <a:off x="1657350" y="0"/>
            <a:ext cx="3448054" cy="5143498"/>
          </a:xfrm>
          <a:prstGeom prst="rect">
            <a:avLst/>
          </a:prstGeom>
          <a:noFill/>
          <a:ln>
            <a:noFill/>
          </a:ln>
        </p:spPr>
      </p:pic>
      <p:grpSp>
        <p:nvGrpSpPr>
          <p:cNvPr id="419" name="Google Shape;419;p43"/>
          <p:cNvGrpSpPr/>
          <p:nvPr/>
        </p:nvGrpSpPr>
        <p:grpSpPr>
          <a:xfrm>
            <a:off x="0" y="-9525"/>
            <a:ext cx="3105188" cy="5210133"/>
            <a:chOff x="0" y="-9525"/>
            <a:chExt cx="3105188" cy="5210133"/>
          </a:xfrm>
        </p:grpSpPr>
        <p:sp>
          <p:nvSpPr>
            <p:cNvPr id="420" name="Google Shape;420;p43"/>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421" name="Google Shape;421;p43"/>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43"/>
          <p:cNvSpPr txBox="1"/>
          <p:nvPr>
            <p:ph type="ctrTitle"/>
          </p:nvPr>
        </p:nvSpPr>
        <p:spPr>
          <a:xfrm>
            <a:off x="610875" y="405325"/>
            <a:ext cx="1844100" cy="16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Ne</a:t>
            </a:r>
            <a:r>
              <a:rPr b="1" lang="en" sz="4100">
                <a:latin typeface="Nunito Sans"/>
                <a:ea typeface="Nunito Sans"/>
                <a:cs typeface="Nunito Sans"/>
                <a:sym typeface="Nunito Sans"/>
              </a:rPr>
              <a:t>xt steps</a:t>
            </a:r>
            <a:endParaRPr b="1" sz="4100">
              <a:latin typeface="Nunito Sans"/>
              <a:ea typeface="Nunito Sans"/>
              <a:cs typeface="Nunito Sans"/>
              <a:sym typeface="Nunito Sans"/>
            </a:endParaRPr>
          </a:p>
        </p:txBody>
      </p:sp>
      <p:sp>
        <p:nvSpPr>
          <p:cNvPr id="423" name="Google Shape;423;p43"/>
          <p:cNvSpPr txBox="1"/>
          <p:nvPr>
            <p:ph idx="2" type="ctrTitle"/>
          </p:nvPr>
        </p:nvSpPr>
        <p:spPr>
          <a:xfrm>
            <a:off x="5409299" y="3951800"/>
            <a:ext cx="3515100" cy="970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0" sz="1500">
              <a:latin typeface="Assistant"/>
              <a:ea typeface="Assistant"/>
              <a:cs typeface="Assistant"/>
              <a:sym typeface="Assistant"/>
            </a:endParaRPr>
          </a:p>
          <a:p>
            <a:pPr indent="-323850" lvl="0" marL="457200" rtl="0" algn="l">
              <a:lnSpc>
                <a:spcPct val="115000"/>
              </a:lnSpc>
              <a:spcBef>
                <a:spcPts val="1600"/>
              </a:spcBef>
              <a:spcAft>
                <a:spcPts val="0"/>
              </a:spcAft>
              <a:buSzPts val="1500"/>
              <a:buFont typeface="Assistant"/>
              <a:buChar char="-"/>
            </a:pPr>
            <a:r>
              <a:rPr b="0" lang="en" sz="1800">
                <a:latin typeface="Assistant"/>
                <a:ea typeface="Assistant"/>
                <a:cs typeface="Assistant"/>
                <a:sym typeface="Assistant"/>
              </a:rPr>
              <a:t>Integrate Flight booking websites / functionality with the chatbot.</a:t>
            </a:r>
            <a:endParaRPr b="0" sz="1800">
              <a:latin typeface="Assistant"/>
              <a:ea typeface="Assistant"/>
              <a:cs typeface="Assistant"/>
              <a:sym typeface="Assistant"/>
            </a:endParaRPr>
          </a:p>
          <a:p>
            <a:pPr indent="-323850" lvl="0" marL="457200" rtl="0" algn="l">
              <a:lnSpc>
                <a:spcPct val="115000"/>
              </a:lnSpc>
              <a:spcBef>
                <a:spcPts val="1600"/>
              </a:spcBef>
              <a:spcAft>
                <a:spcPts val="0"/>
              </a:spcAft>
              <a:buSzPts val="1500"/>
              <a:buFont typeface="Assistant"/>
              <a:buChar char="-"/>
            </a:pPr>
            <a:r>
              <a:rPr b="0" lang="en" sz="1800">
                <a:latin typeface="Assistant"/>
                <a:ea typeface="Assistant"/>
                <a:cs typeface="Assistant"/>
                <a:sym typeface="Assistant"/>
              </a:rPr>
              <a:t>Integrate local car rentals by tying up with the car rental companies.</a:t>
            </a:r>
            <a:endParaRPr b="0" sz="1800">
              <a:latin typeface="Assistant"/>
              <a:ea typeface="Assistant"/>
              <a:cs typeface="Assistant"/>
              <a:sym typeface="Assistant"/>
            </a:endParaRPr>
          </a:p>
          <a:p>
            <a:pPr indent="-342900" lvl="0" marL="457200" rtl="0" algn="l">
              <a:lnSpc>
                <a:spcPct val="115000"/>
              </a:lnSpc>
              <a:spcBef>
                <a:spcPts val="1600"/>
              </a:spcBef>
              <a:spcAft>
                <a:spcPts val="0"/>
              </a:spcAft>
              <a:buSzPts val="1800"/>
              <a:buFont typeface="Assistant"/>
              <a:buChar char="-"/>
            </a:pPr>
            <a:r>
              <a:rPr b="0" lang="en" sz="1800">
                <a:latin typeface="Assistant"/>
                <a:ea typeface="Assistant"/>
                <a:cs typeface="Assistant"/>
                <a:sym typeface="Assistant"/>
              </a:rPr>
              <a:t>Curating personalised itinerary for premium customers</a:t>
            </a:r>
            <a:endParaRPr b="0" sz="1800">
              <a:latin typeface="Assistant"/>
              <a:ea typeface="Assistant"/>
              <a:cs typeface="Assistant"/>
              <a:sym typeface="Assistant"/>
            </a:endParaRPr>
          </a:p>
          <a:p>
            <a:pPr indent="0" lvl="0" marL="0" rtl="0" algn="l">
              <a:lnSpc>
                <a:spcPct val="115000"/>
              </a:lnSpc>
              <a:spcBef>
                <a:spcPts val="1600"/>
              </a:spcBef>
              <a:spcAft>
                <a:spcPts val="0"/>
              </a:spcAft>
              <a:buNone/>
            </a:pPr>
            <a:r>
              <a:t/>
            </a:r>
            <a:endParaRPr b="0" sz="1200">
              <a:latin typeface="Assistant"/>
              <a:ea typeface="Assistant"/>
              <a:cs typeface="Assistant"/>
              <a:sym typeface="Assistant"/>
            </a:endParaRPr>
          </a:p>
          <a:p>
            <a:pPr indent="0" lvl="0" marL="0" rtl="0" algn="l">
              <a:spcBef>
                <a:spcPts val="1600"/>
              </a:spcBef>
              <a:spcAft>
                <a:spcPts val="0"/>
              </a:spcAft>
              <a:buNone/>
            </a:pPr>
            <a:r>
              <a:t/>
            </a:r>
            <a:endParaRPr/>
          </a:p>
        </p:txBody>
      </p:sp>
      <p:sp>
        <p:nvSpPr>
          <p:cNvPr id="424" name="Google Shape;42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43"/>
          <p:cNvPicPr preferRelativeResize="0"/>
          <p:nvPr/>
        </p:nvPicPr>
        <p:blipFill>
          <a:blip r:embed="rId4">
            <a:alphaModFix/>
          </a:blip>
          <a:stretch>
            <a:fillRect/>
          </a:stretch>
        </p:blipFill>
        <p:spPr>
          <a:xfrm>
            <a:off x="7501150" y="4511400"/>
            <a:ext cx="1501600" cy="46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type="ctrTitle"/>
          </p:nvPr>
        </p:nvSpPr>
        <p:spPr>
          <a:xfrm flipH="1">
            <a:off x="4057206" y="1744725"/>
            <a:ext cx="28704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300"/>
              <a:t>Thank You!</a:t>
            </a:r>
            <a:endParaRPr sz="3300"/>
          </a:p>
        </p:txBody>
      </p:sp>
      <p:sp>
        <p:nvSpPr>
          <p:cNvPr id="431" name="Google Shape;431;p44"/>
          <p:cNvSpPr txBox="1"/>
          <p:nvPr>
            <p:ph idx="12" type="sldNum"/>
          </p:nvPr>
        </p:nvSpPr>
        <p:spPr>
          <a:xfrm>
            <a:off x="8442147" y="4749850"/>
            <a:ext cx="6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2100"/>
              <a:t>‹#›</a:t>
            </a:fld>
            <a:endParaRPr sz="2100"/>
          </a:p>
        </p:txBody>
      </p:sp>
      <p:sp>
        <p:nvSpPr>
          <p:cNvPr id="432" name="Google Shape;432;p44"/>
          <p:cNvSpPr txBox="1"/>
          <p:nvPr>
            <p:ph idx="4294967295" type="subTitle"/>
          </p:nvPr>
        </p:nvSpPr>
        <p:spPr>
          <a:xfrm>
            <a:off x="1790125" y="2580672"/>
            <a:ext cx="5261400" cy="71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Assistant"/>
                <a:ea typeface="Assistant"/>
                <a:cs typeface="Assistant"/>
                <a:sym typeface="Assistant"/>
              </a:rPr>
              <a:t>From T</a:t>
            </a:r>
            <a:r>
              <a:rPr b="1" lang="en" sz="2000">
                <a:latin typeface="Assistant"/>
                <a:ea typeface="Assistant"/>
                <a:cs typeface="Assistant"/>
                <a:sym typeface="Assistant"/>
              </a:rPr>
              <a:t>eam Musafir - </a:t>
            </a:r>
            <a:endParaRPr b="1" sz="2000">
              <a:latin typeface="Assistant"/>
              <a:ea typeface="Assistant"/>
              <a:cs typeface="Assistant"/>
              <a:sym typeface="Assistant"/>
            </a:endParaRPr>
          </a:p>
          <a:p>
            <a:pPr indent="0" lvl="0" marL="0" rtl="0" algn="r">
              <a:spcBef>
                <a:spcPts val="1600"/>
              </a:spcBef>
              <a:spcAft>
                <a:spcPts val="0"/>
              </a:spcAft>
              <a:buNone/>
            </a:pPr>
            <a:r>
              <a:rPr lang="en" sz="2000"/>
              <a:t>Amey Darwhekar, Anjali Gupta, Jhaanvi Golani, </a:t>
            </a:r>
            <a:endParaRPr sz="2000"/>
          </a:p>
          <a:p>
            <a:pPr indent="0" lvl="0" marL="0" rtl="0" algn="r">
              <a:spcBef>
                <a:spcPts val="1600"/>
              </a:spcBef>
              <a:spcAft>
                <a:spcPts val="1600"/>
              </a:spcAft>
              <a:buNone/>
            </a:pPr>
            <a:r>
              <a:rPr lang="en" sz="2000"/>
              <a:t>Pratik Deshmukh &amp; Surbhi Zambad</a:t>
            </a:r>
            <a:endParaRPr sz="2000">
              <a:solidFill>
                <a:schemeClr val="lt1"/>
              </a:solidFill>
            </a:endParaRPr>
          </a:p>
        </p:txBody>
      </p:sp>
      <p:pic>
        <p:nvPicPr>
          <p:cNvPr id="433" name="Google Shape;433;p44"/>
          <p:cNvPicPr preferRelativeResize="0"/>
          <p:nvPr/>
        </p:nvPicPr>
        <p:blipFill>
          <a:blip r:embed="rId3">
            <a:alphaModFix/>
          </a:blip>
          <a:stretch>
            <a:fillRect/>
          </a:stretch>
        </p:blipFill>
        <p:spPr>
          <a:xfrm>
            <a:off x="5426000" y="4326125"/>
            <a:ext cx="1501600" cy="46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1"/>
          <p:cNvSpPr txBox="1"/>
          <p:nvPr>
            <p:ph type="ctrTitle"/>
          </p:nvPr>
        </p:nvSpPr>
        <p:spPr>
          <a:xfrm>
            <a:off x="1592925" y="362200"/>
            <a:ext cx="55671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Overview</a:t>
            </a:r>
            <a:endParaRPr sz="2800"/>
          </a:p>
        </p:txBody>
      </p:sp>
      <p:sp>
        <p:nvSpPr>
          <p:cNvPr id="151" name="Google Shape;151;p21"/>
          <p:cNvSpPr txBox="1"/>
          <p:nvPr>
            <p:ph idx="2" type="ctrTitle"/>
          </p:nvPr>
        </p:nvSpPr>
        <p:spPr>
          <a:xfrm flipH="1">
            <a:off x="720000" y="1903200"/>
            <a:ext cx="1932600" cy="133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300">
                <a:latin typeface="Assistant"/>
                <a:ea typeface="Assistant"/>
                <a:cs typeface="Assistant"/>
                <a:sym typeface="Assistant"/>
              </a:rPr>
              <a:t>Airbnb’s </a:t>
            </a:r>
            <a:r>
              <a:rPr b="0" lang="en" sz="1300">
                <a:latin typeface="Assistant"/>
                <a:ea typeface="Assistant"/>
                <a:cs typeface="Assistant"/>
                <a:sym typeface="Assistant"/>
              </a:rPr>
              <a:t>accommodation</a:t>
            </a:r>
            <a:r>
              <a:rPr b="0" lang="en" sz="1300">
                <a:latin typeface="Assistant"/>
                <a:ea typeface="Assistant"/>
                <a:cs typeface="Assistant"/>
                <a:sym typeface="Assistant"/>
              </a:rPr>
              <a:t> marketplace provides access to 6+ million unique places to stay in more than 81,000 cities and 191 countries</a:t>
            </a:r>
            <a:endParaRPr b="0" sz="1300">
              <a:solidFill>
                <a:schemeClr val="lt1"/>
              </a:solidFill>
              <a:latin typeface="Assistant"/>
              <a:ea typeface="Assistant"/>
              <a:cs typeface="Assistant"/>
              <a:sym typeface="Assistant"/>
            </a:endParaRPr>
          </a:p>
        </p:txBody>
      </p:sp>
      <p:sp>
        <p:nvSpPr>
          <p:cNvPr id="152" name="Google Shape;152;p21"/>
          <p:cNvSpPr txBox="1"/>
          <p:nvPr>
            <p:ph idx="3" type="ctrTitle"/>
          </p:nvPr>
        </p:nvSpPr>
        <p:spPr>
          <a:xfrm flipH="1">
            <a:off x="3713700" y="1884425"/>
            <a:ext cx="1501500" cy="25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300">
                <a:solidFill>
                  <a:srgbClr val="FFFFFF"/>
                </a:solidFill>
                <a:latin typeface="Assistant"/>
                <a:ea typeface="Assistant"/>
                <a:cs typeface="Assistant"/>
                <a:sym typeface="Assistant"/>
              </a:rPr>
              <a:t>With experiences, Airbnb </a:t>
            </a:r>
            <a:r>
              <a:rPr b="0" lang="en" sz="1300">
                <a:solidFill>
                  <a:srgbClr val="FFFFFF"/>
                </a:solidFill>
                <a:latin typeface="Assistant"/>
                <a:ea typeface="Assistant"/>
                <a:cs typeface="Assistant"/>
                <a:sym typeface="Assistant"/>
              </a:rPr>
              <a:t>offers</a:t>
            </a:r>
            <a:r>
              <a:rPr b="0" lang="en" sz="1300">
                <a:solidFill>
                  <a:srgbClr val="FFFFFF"/>
                </a:solidFill>
                <a:latin typeface="Assistant"/>
                <a:ea typeface="Assistant"/>
                <a:cs typeface="Assistant"/>
                <a:sym typeface="Assistant"/>
              </a:rPr>
              <a:t> unprecedented access to local </a:t>
            </a:r>
            <a:r>
              <a:rPr b="0" lang="en" sz="1300">
                <a:solidFill>
                  <a:srgbClr val="FFFFFF"/>
                </a:solidFill>
                <a:latin typeface="Assistant"/>
                <a:ea typeface="Assistant"/>
                <a:cs typeface="Assistant"/>
                <a:sym typeface="Assistant"/>
              </a:rPr>
              <a:t>communities</a:t>
            </a:r>
            <a:r>
              <a:rPr b="0" lang="en" sz="1300">
                <a:solidFill>
                  <a:srgbClr val="FFFFFF"/>
                </a:solidFill>
                <a:latin typeface="Assistant"/>
                <a:ea typeface="Assistant"/>
                <a:cs typeface="Assistant"/>
                <a:sym typeface="Assistant"/>
              </a:rPr>
              <a:t> and interests through 25,000+ unique, handcrafted activities run by hosts across, 1,000 + markets </a:t>
            </a:r>
            <a:r>
              <a:rPr b="0" lang="en" sz="1300">
                <a:solidFill>
                  <a:srgbClr val="FFFFFF"/>
                </a:solidFill>
                <a:latin typeface="Assistant"/>
                <a:ea typeface="Assistant"/>
                <a:cs typeface="Assistant"/>
                <a:sym typeface="Assistant"/>
              </a:rPr>
              <a:t>around</a:t>
            </a:r>
            <a:r>
              <a:rPr b="0" lang="en" sz="1300">
                <a:solidFill>
                  <a:srgbClr val="FFFFFF"/>
                </a:solidFill>
                <a:latin typeface="Assistant"/>
                <a:ea typeface="Assistant"/>
                <a:cs typeface="Assistant"/>
                <a:sym typeface="Assistant"/>
              </a:rPr>
              <a:t> the world.</a:t>
            </a:r>
            <a:endParaRPr b="0" sz="1300">
              <a:solidFill>
                <a:srgbClr val="FFFFFF"/>
              </a:solidFill>
              <a:latin typeface="Assistant"/>
              <a:ea typeface="Assistant"/>
              <a:cs typeface="Assistant"/>
              <a:sym typeface="Assistant"/>
            </a:endParaRPr>
          </a:p>
        </p:txBody>
      </p:sp>
      <p:pic>
        <p:nvPicPr>
          <p:cNvPr id="153" name="Google Shape;153;p21"/>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154" name="Google Shape;15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1"/>
          <p:cNvSpPr txBox="1"/>
          <p:nvPr>
            <p:ph idx="3" type="ctrTitle"/>
          </p:nvPr>
        </p:nvSpPr>
        <p:spPr>
          <a:xfrm flipH="1">
            <a:off x="6827675" y="2323588"/>
            <a:ext cx="1431900" cy="133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300">
                <a:solidFill>
                  <a:schemeClr val="accent1"/>
                </a:solidFill>
                <a:latin typeface="Assistant"/>
                <a:ea typeface="Assistant"/>
                <a:cs typeface="Assistant"/>
                <a:sym typeface="Assistant"/>
              </a:rPr>
              <a:t>Airbnb is a global community of hosts and travelers, who have welcomed more than 1 billion guest arrivals.</a:t>
            </a:r>
            <a:endParaRPr b="0" sz="1300">
              <a:solidFill>
                <a:schemeClr val="accent1"/>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ctrTitle"/>
          </p:nvPr>
        </p:nvSpPr>
        <p:spPr>
          <a:xfrm>
            <a:off x="1410775" y="195450"/>
            <a:ext cx="58581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Word cloud from Reddit, Quora and Google Reviews</a:t>
            </a:r>
            <a:endParaRPr/>
          </a:p>
        </p:txBody>
      </p:sp>
      <p:sp>
        <p:nvSpPr>
          <p:cNvPr id="161" name="Google Shape;161;p22"/>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2"/>
          <p:cNvPicPr preferRelativeResize="0"/>
          <p:nvPr/>
        </p:nvPicPr>
        <p:blipFill>
          <a:blip r:embed="rId3">
            <a:alphaModFix/>
          </a:blip>
          <a:stretch>
            <a:fillRect/>
          </a:stretch>
        </p:blipFill>
        <p:spPr>
          <a:xfrm>
            <a:off x="7501150" y="4511400"/>
            <a:ext cx="1501600" cy="469250"/>
          </a:xfrm>
          <a:prstGeom prst="rect">
            <a:avLst/>
          </a:prstGeom>
          <a:noFill/>
          <a:ln>
            <a:noFill/>
          </a:ln>
        </p:spPr>
      </p:pic>
      <p:sp>
        <p:nvSpPr>
          <p:cNvPr id="163" name="Google Shape;16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2"/>
          <p:cNvPicPr preferRelativeResize="0"/>
          <p:nvPr/>
        </p:nvPicPr>
        <p:blipFill>
          <a:blip r:embed="rId4">
            <a:alphaModFix/>
          </a:blip>
          <a:stretch>
            <a:fillRect/>
          </a:stretch>
        </p:blipFill>
        <p:spPr>
          <a:xfrm>
            <a:off x="2716863" y="1305575"/>
            <a:ext cx="3710275" cy="3690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ph type="ctrTitle"/>
          </p:nvPr>
        </p:nvSpPr>
        <p:spPr>
          <a:xfrm>
            <a:off x="2808275" y="405325"/>
            <a:ext cx="3721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Current p</a:t>
            </a:r>
            <a:r>
              <a:rPr lang="en" sz="2800"/>
              <a:t>roblems</a:t>
            </a:r>
            <a:endParaRPr/>
          </a:p>
        </p:txBody>
      </p:sp>
      <p:sp>
        <p:nvSpPr>
          <p:cNvPr id="171" name="Google Shape;171;p23"/>
          <p:cNvSpPr/>
          <p:nvPr/>
        </p:nvSpPr>
        <p:spPr>
          <a:xfrm>
            <a:off x="121483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2" name="Google Shape;172;p23"/>
          <p:cNvSpPr/>
          <p:nvPr/>
        </p:nvSpPr>
        <p:spPr>
          <a:xfrm>
            <a:off x="2808275" y="1480725"/>
            <a:ext cx="1933500" cy="1675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440290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 name="Google Shape;174;p23"/>
          <p:cNvSpPr/>
          <p:nvPr/>
        </p:nvSpPr>
        <p:spPr>
          <a:xfrm>
            <a:off x="5995668" y="1556925"/>
            <a:ext cx="1933500" cy="1675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txBox="1"/>
          <p:nvPr>
            <p:ph idx="2" type="ctrTitle"/>
          </p:nvPr>
        </p:nvSpPr>
        <p:spPr>
          <a:xfrm flipH="1">
            <a:off x="1661800" y="2734879"/>
            <a:ext cx="1037100" cy="9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lt1"/>
                </a:solidFill>
              </a:rPr>
              <a:t>Targeted</a:t>
            </a:r>
            <a:r>
              <a:rPr lang="en" u="sng">
                <a:solidFill>
                  <a:schemeClr val="lt1"/>
                </a:solidFill>
              </a:rPr>
              <a:t> information </a:t>
            </a:r>
            <a:r>
              <a:rPr lang="en">
                <a:solidFill>
                  <a:schemeClr val="lt1"/>
                </a:solidFill>
              </a:rPr>
              <a:t>is not available for each listing</a:t>
            </a:r>
            <a:endParaRPr>
              <a:solidFill>
                <a:schemeClr val="lt1"/>
              </a:solidFill>
            </a:endParaRPr>
          </a:p>
        </p:txBody>
      </p:sp>
      <p:sp>
        <p:nvSpPr>
          <p:cNvPr id="176" name="Google Shape;176;p23"/>
          <p:cNvSpPr txBox="1"/>
          <p:nvPr>
            <p:ph idx="3" type="ctrTitle"/>
          </p:nvPr>
        </p:nvSpPr>
        <p:spPr>
          <a:xfrm flipH="1">
            <a:off x="4657611" y="2566100"/>
            <a:ext cx="1424100" cy="116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 C</a:t>
            </a:r>
            <a:r>
              <a:rPr lang="en">
                <a:solidFill>
                  <a:schemeClr val="lt1"/>
                </a:solidFill>
              </a:rPr>
              <a:t>ustomers cannot export the location / check nearby locations / points of interests</a:t>
            </a:r>
            <a:endParaRPr u="sng">
              <a:solidFill>
                <a:schemeClr val="lt1"/>
              </a:solidFill>
            </a:endParaRPr>
          </a:p>
        </p:txBody>
      </p:sp>
      <p:sp>
        <p:nvSpPr>
          <p:cNvPr id="177" name="Google Shape;177;p23"/>
          <p:cNvSpPr txBox="1"/>
          <p:nvPr>
            <p:ph idx="5" type="ctrTitle"/>
          </p:nvPr>
        </p:nvSpPr>
        <p:spPr>
          <a:xfrm flipH="1">
            <a:off x="3093275" y="1733775"/>
            <a:ext cx="1363500" cy="116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It is difficult for users to book Airbnb’s based on highly specific</a:t>
            </a:r>
            <a:r>
              <a:rPr lang="en" u="sng"/>
              <a:t> location based requirements</a:t>
            </a:r>
            <a:endParaRPr u="sng"/>
          </a:p>
        </p:txBody>
      </p:sp>
      <p:sp>
        <p:nvSpPr>
          <p:cNvPr id="178" name="Google Shape;178;p23"/>
          <p:cNvSpPr txBox="1"/>
          <p:nvPr>
            <p:ph idx="7" type="ctrTitle"/>
          </p:nvPr>
        </p:nvSpPr>
        <p:spPr>
          <a:xfrm flipH="1">
            <a:off x="6382400" y="1818525"/>
            <a:ext cx="1120200" cy="116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There is a lot of </a:t>
            </a:r>
            <a:r>
              <a:rPr lang="en" u="sng"/>
              <a:t>friction</a:t>
            </a:r>
            <a:r>
              <a:rPr lang="en"/>
              <a:t> for modifying bookings, cancellations and updates</a:t>
            </a:r>
            <a:endParaRPr/>
          </a:p>
        </p:txBody>
      </p:sp>
      <p:sp>
        <p:nvSpPr>
          <p:cNvPr id="179" name="Google Shape;179;p23"/>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3"/>
          <p:cNvPicPr preferRelativeResize="0"/>
          <p:nvPr/>
        </p:nvPicPr>
        <p:blipFill>
          <a:blip r:embed="rId3">
            <a:alphaModFix/>
          </a:blip>
          <a:stretch>
            <a:fillRect/>
          </a:stretch>
        </p:blipFill>
        <p:spPr>
          <a:xfrm>
            <a:off x="7501150" y="4511400"/>
            <a:ext cx="1501600" cy="469250"/>
          </a:xfrm>
          <a:prstGeom prst="rect">
            <a:avLst/>
          </a:prstGeom>
          <a:noFill/>
          <a:ln>
            <a:noFill/>
          </a:ln>
        </p:spPr>
      </p:pic>
      <p:sp>
        <p:nvSpPr>
          <p:cNvPr id="181" name="Google Shape;1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4"/>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87" name="Google Shape;187;p24"/>
          <p:cNvSpPr txBox="1"/>
          <p:nvPr>
            <p:ph type="ctrTitle"/>
          </p:nvPr>
        </p:nvSpPr>
        <p:spPr>
          <a:xfrm>
            <a:off x="630625" y="1116012"/>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Proposed Solution</a:t>
            </a:r>
            <a:endParaRPr sz="2800">
              <a:solidFill>
                <a:schemeClr val="lt1"/>
              </a:solidFill>
            </a:endParaRPr>
          </a:p>
        </p:txBody>
      </p:sp>
      <p:sp>
        <p:nvSpPr>
          <p:cNvPr id="188" name="Google Shape;188;p24"/>
          <p:cNvSpPr txBox="1"/>
          <p:nvPr>
            <p:ph idx="1" type="subTitle"/>
          </p:nvPr>
        </p:nvSpPr>
        <p:spPr>
          <a:xfrm>
            <a:off x="630625" y="2086488"/>
            <a:ext cx="33405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Life-like conversational AI / Virtual Assistant</a:t>
            </a:r>
            <a:r>
              <a:rPr lang="en" sz="1400"/>
              <a:t> who can answer customers specific questions while browsing and comparing listings  and dealing with cancellation.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Additionally, the virtual assistant has the functionality to be a </a:t>
            </a:r>
            <a:r>
              <a:rPr lang="en" sz="1400" u="sng"/>
              <a:t>voice assistant</a:t>
            </a:r>
            <a:r>
              <a:rPr lang="en" sz="1400"/>
              <a:t> in the mobile app.</a:t>
            </a:r>
            <a:endParaRPr sz="1400"/>
          </a:p>
        </p:txBody>
      </p:sp>
      <p:pic>
        <p:nvPicPr>
          <p:cNvPr id="189" name="Google Shape;189;p24"/>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190" name="Google Shape;19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ctrTitle"/>
          </p:nvPr>
        </p:nvSpPr>
        <p:spPr>
          <a:xfrm>
            <a:off x="1010100" y="73475"/>
            <a:ext cx="71238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8FAFB"/>
                </a:solidFill>
              </a:rPr>
              <a:t>Business Level Strategic Drivers </a:t>
            </a:r>
            <a:endParaRPr sz="100"/>
          </a:p>
        </p:txBody>
      </p:sp>
      <p:sp>
        <p:nvSpPr>
          <p:cNvPr id="196" name="Google Shape;19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5"/>
          <p:cNvSpPr txBox="1"/>
          <p:nvPr/>
        </p:nvSpPr>
        <p:spPr>
          <a:xfrm>
            <a:off x="5209275" y="2560350"/>
            <a:ext cx="3163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Assistant"/>
                <a:ea typeface="Assistant"/>
                <a:cs typeface="Assistant"/>
                <a:sym typeface="Assistant"/>
              </a:rPr>
              <a:t>With the</a:t>
            </a:r>
            <a:r>
              <a:rPr b="1" lang="en" sz="1500">
                <a:solidFill>
                  <a:schemeClr val="dk1"/>
                </a:solidFill>
                <a:latin typeface="Assistant"/>
                <a:ea typeface="Assistant"/>
                <a:cs typeface="Assistant"/>
                <a:sym typeface="Assistant"/>
              </a:rPr>
              <a:t> introduction of conversational AI and voice assistant (for the mobile app) we will </a:t>
            </a:r>
            <a:r>
              <a:rPr b="1" lang="en" sz="1500" u="sng">
                <a:solidFill>
                  <a:schemeClr val="dk1"/>
                </a:solidFill>
                <a:latin typeface="Assistant"/>
                <a:ea typeface="Assistant"/>
                <a:cs typeface="Assistant"/>
                <a:sym typeface="Assistant"/>
              </a:rPr>
              <a:t>frog-leap in the future</a:t>
            </a:r>
            <a:r>
              <a:rPr b="1" lang="en" sz="1500">
                <a:solidFill>
                  <a:schemeClr val="dk1"/>
                </a:solidFill>
                <a:latin typeface="Assistant"/>
                <a:ea typeface="Assistant"/>
                <a:cs typeface="Assistant"/>
                <a:sym typeface="Assistant"/>
              </a:rPr>
              <a:t> to make the booking process customised for the user. </a:t>
            </a:r>
            <a:endParaRPr b="1" sz="1500">
              <a:solidFill>
                <a:schemeClr val="dk1"/>
              </a:solidFill>
              <a:latin typeface="Assistant"/>
              <a:ea typeface="Assistant"/>
              <a:cs typeface="Assistant"/>
              <a:sym typeface="Assistant"/>
            </a:endParaRPr>
          </a:p>
        </p:txBody>
      </p:sp>
      <p:sp>
        <p:nvSpPr>
          <p:cNvPr id="198" name="Google Shape;198;p25"/>
          <p:cNvSpPr txBox="1"/>
          <p:nvPr/>
        </p:nvSpPr>
        <p:spPr>
          <a:xfrm>
            <a:off x="5753675" y="18669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Nunito Sans"/>
                <a:ea typeface="Nunito Sans"/>
                <a:cs typeface="Nunito Sans"/>
                <a:sym typeface="Nunito Sans"/>
              </a:rPr>
              <a:t>Innovation</a:t>
            </a:r>
            <a:endParaRPr b="1" sz="3000">
              <a:solidFill>
                <a:schemeClr val="dk1"/>
              </a:solidFill>
              <a:latin typeface="Nunito Sans"/>
              <a:ea typeface="Nunito Sans"/>
              <a:cs typeface="Nunito Sans"/>
              <a:sym typeface="Nunito Sans"/>
            </a:endParaRPr>
          </a:p>
        </p:txBody>
      </p:sp>
      <p:sp>
        <p:nvSpPr>
          <p:cNvPr id="199" name="Google Shape;199;p25"/>
          <p:cNvSpPr txBox="1"/>
          <p:nvPr/>
        </p:nvSpPr>
        <p:spPr>
          <a:xfrm>
            <a:off x="879525" y="2560350"/>
            <a:ext cx="35601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Assistant"/>
                <a:ea typeface="Assistant"/>
                <a:cs typeface="Assistant"/>
                <a:sym typeface="Assistant"/>
              </a:rPr>
              <a:t>Google Maps is integrated in every listing. But since the address is masked for privacy, users cannot export the location and search for nearby </a:t>
            </a:r>
            <a:r>
              <a:rPr b="1" lang="en" sz="1500">
                <a:solidFill>
                  <a:schemeClr val="dk1"/>
                </a:solidFill>
                <a:latin typeface="Assistant"/>
                <a:ea typeface="Assistant"/>
                <a:cs typeface="Assistant"/>
                <a:sym typeface="Assistant"/>
              </a:rPr>
              <a:t>amenities</a:t>
            </a:r>
            <a:r>
              <a:rPr b="1" lang="en" sz="1500">
                <a:solidFill>
                  <a:schemeClr val="dk1"/>
                </a:solidFill>
                <a:latin typeface="Assistant"/>
                <a:ea typeface="Assistant"/>
                <a:cs typeface="Assistant"/>
                <a:sym typeface="Assistant"/>
              </a:rPr>
              <a:t> / requirements. With our solution, we will address this issue and make the search highly personalized.</a:t>
            </a:r>
            <a:endParaRPr b="1" sz="15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b="1" sz="15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b="1" sz="1500">
              <a:solidFill>
                <a:schemeClr val="dk1"/>
              </a:solidFill>
              <a:latin typeface="Assistant"/>
              <a:ea typeface="Assistant"/>
              <a:cs typeface="Assistant"/>
              <a:sym typeface="Assistant"/>
            </a:endParaRPr>
          </a:p>
        </p:txBody>
      </p:sp>
      <p:sp>
        <p:nvSpPr>
          <p:cNvPr id="200" name="Google Shape;200;p25"/>
          <p:cNvSpPr txBox="1"/>
          <p:nvPr/>
        </p:nvSpPr>
        <p:spPr>
          <a:xfrm>
            <a:off x="1104775" y="182722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Nunito Sans"/>
                <a:ea typeface="Nunito Sans"/>
                <a:cs typeface="Nunito Sans"/>
                <a:sym typeface="Nunito Sans"/>
              </a:rPr>
              <a:t>Personalization</a:t>
            </a:r>
            <a:endParaRPr b="1" sz="3000">
              <a:solidFill>
                <a:schemeClr val="dk1"/>
              </a:solidFill>
              <a:latin typeface="Nunito Sans"/>
              <a:ea typeface="Nunito Sans"/>
              <a:cs typeface="Nunito Sans"/>
              <a:sym typeface="Nunito Sans"/>
            </a:endParaRPr>
          </a:p>
        </p:txBody>
      </p:sp>
      <p:pic>
        <p:nvPicPr>
          <p:cNvPr id="201" name="Google Shape;201;p25"/>
          <p:cNvPicPr preferRelativeResize="0"/>
          <p:nvPr/>
        </p:nvPicPr>
        <p:blipFill>
          <a:blip r:embed="rId3">
            <a:alphaModFix/>
          </a:blip>
          <a:stretch>
            <a:fillRect/>
          </a:stretch>
        </p:blipFill>
        <p:spPr>
          <a:xfrm>
            <a:off x="7501150" y="4511400"/>
            <a:ext cx="1501600" cy="469250"/>
          </a:xfrm>
          <a:prstGeom prst="rect">
            <a:avLst/>
          </a:prstGeom>
          <a:noFill/>
          <a:ln>
            <a:noFill/>
          </a:ln>
        </p:spPr>
      </p:pic>
      <p:sp>
        <p:nvSpPr>
          <p:cNvPr id="202" name="Google Shape;202;p25"/>
          <p:cNvSpPr/>
          <p:nvPr/>
        </p:nvSpPr>
        <p:spPr>
          <a:xfrm>
            <a:off x="395725" y="1361375"/>
            <a:ext cx="4418100" cy="37443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4932225" y="1630600"/>
            <a:ext cx="3717300" cy="30240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6"/>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209" name="Google Shape;209;p26"/>
          <p:cNvSpPr txBox="1"/>
          <p:nvPr>
            <p:ph type="ctrTitle"/>
          </p:nvPr>
        </p:nvSpPr>
        <p:spPr>
          <a:xfrm>
            <a:off x="103825" y="1022137"/>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Objectives and Goals of the Digital Transformation</a:t>
            </a:r>
            <a:endParaRPr sz="2600">
              <a:solidFill>
                <a:schemeClr val="lt1"/>
              </a:solidFill>
            </a:endParaRPr>
          </a:p>
        </p:txBody>
      </p:sp>
      <p:sp>
        <p:nvSpPr>
          <p:cNvPr id="210" name="Google Shape;210;p26"/>
          <p:cNvSpPr txBox="1"/>
          <p:nvPr>
            <p:ph idx="1" type="subTitle"/>
          </p:nvPr>
        </p:nvSpPr>
        <p:spPr>
          <a:xfrm>
            <a:off x="0" y="2217925"/>
            <a:ext cx="3867300" cy="97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Improve </a:t>
            </a:r>
            <a:r>
              <a:rPr b="1" lang="en" sz="1800">
                <a:latin typeface="Assistant"/>
                <a:ea typeface="Assistant"/>
                <a:cs typeface="Assistant"/>
                <a:sym typeface="Assistant"/>
              </a:rPr>
              <a:t>customer experience</a:t>
            </a:r>
            <a:endParaRPr b="1" sz="1800">
              <a:latin typeface="Assistant"/>
              <a:ea typeface="Assistant"/>
              <a:cs typeface="Assistant"/>
              <a:sym typeface="Assistant"/>
            </a:endParaRPr>
          </a:p>
          <a:p>
            <a:pPr indent="-342900" lvl="0" marL="457200" rtl="0" algn="l">
              <a:spcBef>
                <a:spcPts val="0"/>
              </a:spcBef>
              <a:spcAft>
                <a:spcPts val="0"/>
              </a:spcAft>
              <a:buSzPts val="1800"/>
              <a:buChar char="-"/>
            </a:pPr>
            <a:r>
              <a:rPr b="1" lang="en" sz="1800">
                <a:latin typeface="Assistant"/>
                <a:ea typeface="Assistant"/>
                <a:cs typeface="Assistant"/>
                <a:sym typeface="Assistant"/>
              </a:rPr>
              <a:t>Ease of booking </a:t>
            </a:r>
            <a:r>
              <a:rPr lang="en" sz="1800"/>
              <a:t>using Voice Assistant</a:t>
            </a:r>
            <a:endParaRPr sz="1800"/>
          </a:p>
          <a:p>
            <a:pPr indent="-342900" lvl="0" marL="457200" rtl="0" algn="l">
              <a:spcBef>
                <a:spcPts val="0"/>
              </a:spcBef>
              <a:spcAft>
                <a:spcPts val="0"/>
              </a:spcAft>
              <a:buSzPts val="1800"/>
              <a:buChar char="-"/>
            </a:pPr>
            <a:r>
              <a:rPr lang="en" sz="1800"/>
              <a:t>Explore Airbnb options based on highly </a:t>
            </a:r>
            <a:r>
              <a:rPr b="1" lang="en" sz="1800">
                <a:latin typeface="Assistant"/>
                <a:ea typeface="Assistant"/>
                <a:cs typeface="Assistant"/>
                <a:sym typeface="Assistant"/>
              </a:rPr>
              <a:t>specific personal preferences</a:t>
            </a:r>
            <a:endParaRPr b="1" sz="1800">
              <a:latin typeface="Assistant"/>
              <a:ea typeface="Assistant"/>
              <a:cs typeface="Assistant"/>
              <a:sym typeface="Assistant"/>
            </a:endParaRPr>
          </a:p>
          <a:p>
            <a:pPr indent="-342900" lvl="0" marL="457200" rtl="0" algn="l">
              <a:spcBef>
                <a:spcPts val="0"/>
              </a:spcBef>
              <a:spcAft>
                <a:spcPts val="0"/>
              </a:spcAft>
              <a:buSzPts val="1800"/>
              <a:buChar char="-"/>
            </a:pPr>
            <a:r>
              <a:rPr lang="en" sz="1800"/>
              <a:t>Staying </a:t>
            </a:r>
            <a:r>
              <a:rPr b="1" lang="en" sz="1800">
                <a:latin typeface="Assistant"/>
                <a:ea typeface="Assistant"/>
                <a:cs typeface="Assistant"/>
                <a:sym typeface="Assistant"/>
              </a:rPr>
              <a:t>ahead of competition </a:t>
            </a:r>
            <a:endParaRPr b="1" sz="1800">
              <a:latin typeface="Assistant"/>
              <a:ea typeface="Assistant"/>
              <a:cs typeface="Assistant"/>
              <a:sym typeface="Assistant"/>
            </a:endParaRPr>
          </a:p>
          <a:p>
            <a:pPr indent="0" lvl="0" marL="457200" rtl="0" algn="l">
              <a:spcBef>
                <a:spcPts val="0"/>
              </a:spcBef>
              <a:spcAft>
                <a:spcPts val="0"/>
              </a:spcAft>
              <a:buNone/>
            </a:pPr>
            <a:r>
              <a:t/>
            </a:r>
            <a:endParaRPr sz="1800"/>
          </a:p>
        </p:txBody>
      </p:sp>
      <p:pic>
        <p:nvPicPr>
          <p:cNvPr id="211" name="Google Shape;211;p26"/>
          <p:cNvPicPr preferRelativeResize="0"/>
          <p:nvPr/>
        </p:nvPicPr>
        <p:blipFill>
          <a:blip r:embed="rId4">
            <a:alphaModFix/>
          </a:blip>
          <a:stretch>
            <a:fillRect/>
          </a:stretch>
        </p:blipFill>
        <p:spPr>
          <a:xfrm>
            <a:off x="7501150" y="4511400"/>
            <a:ext cx="1501600" cy="469250"/>
          </a:xfrm>
          <a:prstGeom prst="rect">
            <a:avLst/>
          </a:prstGeom>
          <a:noFill/>
          <a:ln>
            <a:noFill/>
          </a:ln>
        </p:spPr>
      </p:pic>
      <p:sp>
        <p:nvSpPr>
          <p:cNvPr id="212" name="Google Shape;21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7"/>
          <p:cNvPicPr preferRelativeResize="0"/>
          <p:nvPr/>
        </p:nvPicPr>
        <p:blipFill rotWithShape="1">
          <a:blip r:embed="rId3">
            <a:alphaModFix/>
          </a:blip>
          <a:srcRect b="0" l="31135" r="31138" t="0"/>
          <a:stretch/>
        </p:blipFill>
        <p:spPr>
          <a:xfrm>
            <a:off x="1657350" y="0"/>
            <a:ext cx="3448054" cy="5143498"/>
          </a:xfrm>
          <a:prstGeom prst="rect">
            <a:avLst/>
          </a:prstGeom>
          <a:noFill/>
          <a:ln>
            <a:noFill/>
          </a:ln>
        </p:spPr>
      </p:pic>
      <p:grpSp>
        <p:nvGrpSpPr>
          <p:cNvPr id="218" name="Google Shape;218;p27"/>
          <p:cNvGrpSpPr/>
          <p:nvPr/>
        </p:nvGrpSpPr>
        <p:grpSpPr>
          <a:xfrm>
            <a:off x="0" y="-9525"/>
            <a:ext cx="3105188" cy="5210133"/>
            <a:chOff x="0" y="-9525"/>
            <a:chExt cx="3105188" cy="5210133"/>
          </a:xfrm>
        </p:grpSpPr>
        <p:sp>
          <p:nvSpPr>
            <p:cNvPr id="219" name="Google Shape;219;p2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20" name="Google Shape;220;p2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type="ctrTitle"/>
          </p:nvPr>
        </p:nvSpPr>
        <p:spPr>
          <a:xfrm>
            <a:off x="610876" y="405325"/>
            <a:ext cx="2026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Nunito Sans"/>
                <a:ea typeface="Nunito Sans"/>
                <a:cs typeface="Nunito Sans"/>
                <a:sym typeface="Nunito Sans"/>
              </a:rPr>
              <a:t>Capability assessment of Current State</a:t>
            </a:r>
            <a:endParaRPr b="1" sz="2400"/>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222" name="Google Shape;222;p27"/>
          <p:cNvSpPr txBox="1"/>
          <p:nvPr>
            <p:ph idx="2" type="ctrTitle"/>
          </p:nvPr>
        </p:nvSpPr>
        <p:spPr>
          <a:xfrm>
            <a:off x="5218024" y="4015375"/>
            <a:ext cx="3515100" cy="970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0" sz="1500">
              <a:latin typeface="Assistant"/>
              <a:ea typeface="Assistant"/>
              <a:cs typeface="Assistant"/>
              <a:sym typeface="Assistant"/>
            </a:endParaRPr>
          </a:p>
          <a:p>
            <a:pPr indent="-323850" lvl="0" marL="457200" rtl="0" algn="l">
              <a:lnSpc>
                <a:spcPct val="115000"/>
              </a:lnSpc>
              <a:spcBef>
                <a:spcPts val="1600"/>
              </a:spcBef>
              <a:spcAft>
                <a:spcPts val="0"/>
              </a:spcAft>
              <a:buSzPts val="1500"/>
              <a:buFont typeface="Assistant"/>
              <a:buChar char="-"/>
            </a:pPr>
            <a:r>
              <a:rPr b="0" lang="en" sz="1500">
                <a:latin typeface="Assistant"/>
                <a:ea typeface="Assistant"/>
                <a:cs typeface="Assistant"/>
                <a:sym typeface="Assistant"/>
              </a:rPr>
              <a:t>They have an integrated layer of </a:t>
            </a:r>
            <a:r>
              <a:rPr lang="en" sz="1500">
                <a:latin typeface="Assistant"/>
                <a:ea typeface="Assistant"/>
                <a:cs typeface="Assistant"/>
                <a:sym typeface="Assistant"/>
              </a:rPr>
              <a:t>Google Maps API </a:t>
            </a:r>
            <a:r>
              <a:rPr b="0" lang="en" sz="1500">
                <a:latin typeface="Assistant"/>
                <a:ea typeface="Assistant"/>
                <a:cs typeface="Assistant"/>
                <a:sym typeface="Assistant"/>
              </a:rPr>
              <a:t>to visually show and mask (for privacy) the current location of the listing</a:t>
            </a:r>
            <a:endParaRPr b="0" sz="1500">
              <a:latin typeface="Assistant"/>
              <a:ea typeface="Assistant"/>
              <a:cs typeface="Assistant"/>
              <a:sym typeface="Assistant"/>
            </a:endParaRPr>
          </a:p>
          <a:p>
            <a:pPr indent="-323850" lvl="0" marL="457200" rtl="0" algn="l">
              <a:lnSpc>
                <a:spcPct val="115000"/>
              </a:lnSpc>
              <a:spcBef>
                <a:spcPts val="0"/>
              </a:spcBef>
              <a:spcAft>
                <a:spcPts val="0"/>
              </a:spcAft>
              <a:buSzPts val="1500"/>
              <a:buFont typeface="Assistant"/>
              <a:buChar char="-"/>
            </a:pPr>
            <a:r>
              <a:rPr b="0" lang="en" sz="1500">
                <a:latin typeface="Assistant"/>
                <a:ea typeface="Assistant"/>
                <a:cs typeface="Assistant"/>
                <a:sym typeface="Assistant"/>
              </a:rPr>
              <a:t>This means that internally Google APIs are being used and customised</a:t>
            </a:r>
            <a:endParaRPr b="0" sz="1500">
              <a:latin typeface="Assistant"/>
              <a:ea typeface="Assistant"/>
              <a:cs typeface="Assistant"/>
              <a:sym typeface="Assistant"/>
            </a:endParaRPr>
          </a:p>
          <a:p>
            <a:pPr indent="-323850" lvl="0" marL="457200" rtl="0" algn="l">
              <a:lnSpc>
                <a:spcPct val="115000"/>
              </a:lnSpc>
              <a:spcBef>
                <a:spcPts val="0"/>
              </a:spcBef>
              <a:spcAft>
                <a:spcPts val="0"/>
              </a:spcAft>
              <a:buSzPts val="1500"/>
              <a:buFont typeface="Assistant"/>
              <a:buChar char="-"/>
            </a:pPr>
            <a:r>
              <a:rPr b="0" lang="en" sz="1500">
                <a:latin typeface="Assistant"/>
                <a:ea typeface="Assistant"/>
                <a:cs typeface="Assistant"/>
                <a:sym typeface="Assistant"/>
              </a:rPr>
              <a:t>Hence, we will be </a:t>
            </a:r>
            <a:r>
              <a:rPr lang="en" sz="1500">
                <a:latin typeface="Assistant"/>
                <a:ea typeface="Assistant"/>
                <a:cs typeface="Assistant"/>
                <a:sym typeface="Assistant"/>
              </a:rPr>
              <a:t>leveraging the current state </a:t>
            </a:r>
            <a:r>
              <a:rPr b="0" lang="en" sz="1500">
                <a:latin typeface="Assistant"/>
                <a:ea typeface="Assistant"/>
                <a:cs typeface="Assistant"/>
                <a:sym typeface="Assistant"/>
              </a:rPr>
              <a:t>by integrating Google based APIs for our solution</a:t>
            </a:r>
            <a:endParaRPr b="0" sz="1500">
              <a:latin typeface="Assistant"/>
              <a:ea typeface="Assistant"/>
              <a:cs typeface="Assistant"/>
              <a:sym typeface="Assistant"/>
            </a:endParaRPr>
          </a:p>
          <a:p>
            <a:pPr indent="0" lvl="0" marL="0" rtl="0" algn="l">
              <a:lnSpc>
                <a:spcPct val="115000"/>
              </a:lnSpc>
              <a:spcBef>
                <a:spcPts val="1600"/>
              </a:spcBef>
              <a:spcAft>
                <a:spcPts val="0"/>
              </a:spcAft>
              <a:buNone/>
            </a:pPr>
            <a:r>
              <a:t/>
            </a:r>
            <a:endParaRPr b="0" sz="1200">
              <a:latin typeface="Assistant"/>
              <a:ea typeface="Assistant"/>
              <a:cs typeface="Assistant"/>
              <a:sym typeface="Assistant"/>
            </a:endParaRPr>
          </a:p>
          <a:p>
            <a:pPr indent="0" lvl="0" marL="0" rtl="0" algn="l">
              <a:spcBef>
                <a:spcPts val="1600"/>
              </a:spcBef>
              <a:spcAft>
                <a:spcPts val="0"/>
              </a:spcAft>
              <a:buNone/>
            </a:pPr>
            <a:r>
              <a:t/>
            </a:r>
            <a:endParaRPr/>
          </a:p>
        </p:txBody>
      </p:sp>
      <p:sp>
        <p:nvSpPr>
          <p:cNvPr id="223" name="Google Shape;22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27"/>
          <p:cNvPicPr preferRelativeResize="0"/>
          <p:nvPr/>
        </p:nvPicPr>
        <p:blipFill>
          <a:blip r:embed="rId4">
            <a:alphaModFix/>
          </a:blip>
          <a:stretch>
            <a:fillRect/>
          </a:stretch>
        </p:blipFill>
        <p:spPr>
          <a:xfrm>
            <a:off x="7501150" y="4511400"/>
            <a:ext cx="1501600" cy="469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Newsletter">
  <a:themeElements>
    <a:clrScheme name="Simple Light">
      <a:dk1>
        <a:srgbClr val="D4350B"/>
      </a:dk1>
      <a:lt1>
        <a:srgbClr val="F3F3F3"/>
      </a:lt1>
      <a:dk2>
        <a:srgbClr val="D9D9D9"/>
      </a:dk2>
      <a:lt2>
        <a:srgbClr val="FF5224"/>
      </a:lt2>
      <a:accent1>
        <a:srgbClr val="7A2008"/>
      </a:accent1>
      <a:accent2>
        <a:srgbClr val="B68679"/>
      </a:accent2>
      <a:accent3>
        <a:srgbClr val="FF8D6E"/>
      </a:accent3>
      <a:accent4>
        <a:srgbClr val="DF8770"/>
      </a:accent4>
      <a:accent5>
        <a:srgbClr val="A52300"/>
      </a:accent5>
      <a:accent6>
        <a:srgbClr val="C32900"/>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